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Lst>
  <p:sldSz cy="5143500" cx="9144000"/>
  <p:notesSz cx="6858000" cy="9144000"/>
  <p:embeddedFontLst>
    <p:embeddedFont>
      <p:font typeface="Montserrat"/>
      <p:regular r:id="rId121"/>
      <p:bold r:id="rId122"/>
      <p:italic r:id="rId123"/>
      <p:boldItalic r:id="rId1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C93D99-9DF2-45DE-AC72-4085DCAEC6B3}">
  <a:tblStyle styleId="{D0C93D99-9DF2-45DE-AC72-4085DCAEC6B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Montserrat-regular.fntdata"/><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4" Type="http://schemas.openxmlformats.org/officeDocument/2006/relationships/font" Target="fonts/Montserrat-boldItalic.fntdata"/><Relationship Id="rId123" Type="http://schemas.openxmlformats.org/officeDocument/2006/relationships/font" Target="fonts/Montserrat-italic.fntdata"/><Relationship Id="rId122" Type="http://schemas.openxmlformats.org/officeDocument/2006/relationships/font" Target="fonts/Montserrat-bold.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e8df6810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 name="Google Shape;58;g20e8df6810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f4565870d2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f4565870d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1" name="Shape 3281"/>
        <p:cNvGrpSpPr/>
        <p:nvPr/>
      </p:nvGrpSpPr>
      <p:grpSpPr>
        <a:xfrm>
          <a:off x="0" y="0"/>
          <a:ext cx="0" cy="0"/>
          <a:chOff x="0" y="0"/>
          <a:chExt cx="0" cy="0"/>
        </a:xfrm>
      </p:grpSpPr>
      <p:sp>
        <p:nvSpPr>
          <p:cNvPr id="3282" name="Google Shape;3282;g20e8df68100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3" name="Google Shape;3283;g20e8df68100_0_14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8" name="Shape 3328"/>
        <p:cNvGrpSpPr/>
        <p:nvPr/>
      </p:nvGrpSpPr>
      <p:grpSpPr>
        <a:xfrm>
          <a:off x="0" y="0"/>
          <a:ext cx="0" cy="0"/>
          <a:chOff x="0" y="0"/>
          <a:chExt cx="0" cy="0"/>
        </a:xfrm>
      </p:grpSpPr>
      <p:sp>
        <p:nvSpPr>
          <p:cNvPr id="3329" name="Google Shape;3329;g20e8df68100_0_1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0" name="Google Shape;3330;g20e8df68100_0_1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7" name="Shape 3377"/>
        <p:cNvGrpSpPr/>
        <p:nvPr/>
      </p:nvGrpSpPr>
      <p:grpSpPr>
        <a:xfrm>
          <a:off x="0" y="0"/>
          <a:ext cx="0" cy="0"/>
          <a:chOff x="0" y="0"/>
          <a:chExt cx="0" cy="0"/>
        </a:xfrm>
      </p:grpSpPr>
      <p:sp>
        <p:nvSpPr>
          <p:cNvPr id="3378" name="Google Shape;3378;g20e8df68100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79" name="Google Shape;3379;g20e8df68100_0_1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20e8df68100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8" name="Google Shape;3428;g20e8df68100_0_1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7" name="Shape 3477"/>
        <p:cNvGrpSpPr/>
        <p:nvPr/>
      </p:nvGrpSpPr>
      <p:grpSpPr>
        <a:xfrm>
          <a:off x="0" y="0"/>
          <a:ext cx="0" cy="0"/>
          <a:chOff x="0" y="0"/>
          <a:chExt cx="0" cy="0"/>
        </a:xfrm>
      </p:grpSpPr>
      <p:sp>
        <p:nvSpPr>
          <p:cNvPr id="3478" name="Google Shape;3478;g20e8df68100_0_1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79" name="Google Shape;3479;g20e8df68100_0_15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8" name="Shape 3528"/>
        <p:cNvGrpSpPr/>
        <p:nvPr/>
      </p:nvGrpSpPr>
      <p:grpSpPr>
        <a:xfrm>
          <a:off x="0" y="0"/>
          <a:ext cx="0" cy="0"/>
          <a:chOff x="0" y="0"/>
          <a:chExt cx="0" cy="0"/>
        </a:xfrm>
      </p:grpSpPr>
      <p:sp>
        <p:nvSpPr>
          <p:cNvPr id="3529" name="Google Shape;3529;g20e8df68100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0" name="Google Shape;3530;g20e8df68100_0_1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1" name="Shape 3581"/>
        <p:cNvGrpSpPr/>
        <p:nvPr/>
      </p:nvGrpSpPr>
      <p:grpSpPr>
        <a:xfrm>
          <a:off x="0" y="0"/>
          <a:ext cx="0" cy="0"/>
          <a:chOff x="0" y="0"/>
          <a:chExt cx="0" cy="0"/>
        </a:xfrm>
      </p:grpSpPr>
      <p:sp>
        <p:nvSpPr>
          <p:cNvPr id="3582" name="Google Shape;3582;g20e8df68100_0_1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3" name="Google Shape;3583;g20e8df68100_0_1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2" name="Shape 3632"/>
        <p:cNvGrpSpPr/>
        <p:nvPr/>
      </p:nvGrpSpPr>
      <p:grpSpPr>
        <a:xfrm>
          <a:off x="0" y="0"/>
          <a:ext cx="0" cy="0"/>
          <a:chOff x="0" y="0"/>
          <a:chExt cx="0" cy="0"/>
        </a:xfrm>
      </p:grpSpPr>
      <p:sp>
        <p:nvSpPr>
          <p:cNvPr id="3633" name="Google Shape;3633;g20e8df68100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4" name="Google Shape;3634;g20e8df68100_0_17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7" name="Shape 3677"/>
        <p:cNvGrpSpPr/>
        <p:nvPr/>
      </p:nvGrpSpPr>
      <p:grpSpPr>
        <a:xfrm>
          <a:off x="0" y="0"/>
          <a:ext cx="0" cy="0"/>
          <a:chOff x="0" y="0"/>
          <a:chExt cx="0" cy="0"/>
        </a:xfrm>
      </p:grpSpPr>
      <p:sp>
        <p:nvSpPr>
          <p:cNvPr id="3678" name="Google Shape;3678;g20e8df68100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79" name="Google Shape;3679;g20e8df68100_0_17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6" name="Shape 3726"/>
        <p:cNvGrpSpPr/>
        <p:nvPr/>
      </p:nvGrpSpPr>
      <p:grpSpPr>
        <a:xfrm>
          <a:off x="0" y="0"/>
          <a:ext cx="0" cy="0"/>
          <a:chOff x="0" y="0"/>
          <a:chExt cx="0" cy="0"/>
        </a:xfrm>
      </p:grpSpPr>
      <p:sp>
        <p:nvSpPr>
          <p:cNvPr id="3727" name="Google Shape;3727;g20e8df68100_0_1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8" name="Google Shape;3728;g20e8df68100_0_18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f4565870d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f4565870d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6" name="Shape 3776"/>
        <p:cNvGrpSpPr/>
        <p:nvPr/>
      </p:nvGrpSpPr>
      <p:grpSpPr>
        <a:xfrm>
          <a:off x="0" y="0"/>
          <a:ext cx="0" cy="0"/>
          <a:chOff x="0" y="0"/>
          <a:chExt cx="0" cy="0"/>
        </a:xfrm>
      </p:grpSpPr>
      <p:sp>
        <p:nvSpPr>
          <p:cNvPr id="3777" name="Google Shape;3777;g20e8df68100_0_1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8" name="Google Shape;3778;g20e8df68100_0_18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6" name="Shape 3826"/>
        <p:cNvGrpSpPr/>
        <p:nvPr/>
      </p:nvGrpSpPr>
      <p:grpSpPr>
        <a:xfrm>
          <a:off x="0" y="0"/>
          <a:ext cx="0" cy="0"/>
          <a:chOff x="0" y="0"/>
          <a:chExt cx="0" cy="0"/>
        </a:xfrm>
      </p:grpSpPr>
      <p:sp>
        <p:nvSpPr>
          <p:cNvPr id="3827" name="Google Shape;3827;g20e8df68100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8" name="Google Shape;3828;g20e8df68100_0_1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9" name="Shape 3879"/>
        <p:cNvGrpSpPr/>
        <p:nvPr/>
      </p:nvGrpSpPr>
      <p:grpSpPr>
        <a:xfrm>
          <a:off x="0" y="0"/>
          <a:ext cx="0" cy="0"/>
          <a:chOff x="0" y="0"/>
          <a:chExt cx="0" cy="0"/>
        </a:xfrm>
      </p:grpSpPr>
      <p:sp>
        <p:nvSpPr>
          <p:cNvPr id="3880" name="Google Shape;3880;g20e8df68100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1" name="Google Shape;3881;g20e8df68100_0_19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2" name="Shape 3932"/>
        <p:cNvGrpSpPr/>
        <p:nvPr/>
      </p:nvGrpSpPr>
      <p:grpSpPr>
        <a:xfrm>
          <a:off x="0" y="0"/>
          <a:ext cx="0" cy="0"/>
          <a:chOff x="0" y="0"/>
          <a:chExt cx="0" cy="0"/>
        </a:xfrm>
      </p:grpSpPr>
      <p:sp>
        <p:nvSpPr>
          <p:cNvPr id="3933" name="Google Shape;3933;g20e8df68100_0_2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4" name="Google Shape;3934;g20e8df68100_0_20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6" name="Shape 3986"/>
        <p:cNvGrpSpPr/>
        <p:nvPr/>
      </p:nvGrpSpPr>
      <p:grpSpPr>
        <a:xfrm>
          <a:off x="0" y="0"/>
          <a:ext cx="0" cy="0"/>
          <a:chOff x="0" y="0"/>
          <a:chExt cx="0" cy="0"/>
        </a:xfrm>
      </p:grpSpPr>
      <p:sp>
        <p:nvSpPr>
          <p:cNvPr id="3987" name="Google Shape;3987;g20e8df68100_0_2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8" name="Google Shape;3988;g20e8df68100_0_20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8" name="Shape 4038"/>
        <p:cNvGrpSpPr/>
        <p:nvPr/>
      </p:nvGrpSpPr>
      <p:grpSpPr>
        <a:xfrm>
          <a:off x="0" y="0"/>
          <a:ext cx="0" cy="0"/>
          <a:chOff x="0" y="0"/>
          <a:chExt cx="0" cy="0"/>
        </a:xfrm>
      </p:grpSpPr>
      <p:sp>
        <p:nvSpPr>
          <p:cNvPr id="4039" name="Google Shape;4039;g1fd7ada5ac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0" name="Google Shape;4040;g1fd7ada5ac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f4565870d2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f4565870d2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4565870d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4565870d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f4565870d2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f4565870d2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4565870d2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4565870d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f4565870d2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f4565870d2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f4565870d2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f4565870d2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f4565870d2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f4565870d2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f4565870d2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f4565870d2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f4565870d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f4565870d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f4565870d2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f4565870d2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459621ab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459621ab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f459621aba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f459621aba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f459621aba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f459621aba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459621aba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459621aba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1151dcc414_1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21151dcc414_1_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f459621aba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f459621aba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11466ae3e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11466ae3e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11466ae3e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11466ae3e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11466ae3e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11466ae3e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0e8df68100_0_2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 name="Google Shape;72;g20e8df68100_0_22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1151dcc414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1151dcc414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21151dcc414_1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21151dcc414_1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1151dcc414_1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1151dcc414_1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1151dcc414_1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21151dcc414_1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115c4429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115c4429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2115c44294a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2115c44294a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2115c44294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2115c44294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9" name="Shape 1239"/>
        <p:cNvGrpSpPr/>
        <p:nvPr/>
      </p:nvGrpSpPr>
      <p:grpSpPr>
        <a:xfrm>
          <a:off x="0" y="0"/>
          <a:ext cx="0" cy="0"/>
          <a:chOff x="0" y="0"/>
          <a:chExt cx="0" cy="0"/>
        </a:xfrm>
      </p:grpSpPr>
      <p:sp>
        <p:nvSpPr>
          <p:cNvPr id="1240" name="Google Shape;1240;g2115c44294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1" name="Google Shape;1241;g2115c44294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2115c44294a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2115c44294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11466ae3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11466ae3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f4565870d2_0_4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9" name="Google Shape;79;g1f4565870d2_0_4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1f475330e5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1f475330e5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1f475330e5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1f475330e5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1f475330e56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1f475330e56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1f475330e56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1f475330e56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1f475330e5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1f475330e5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1f475330e5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6" name="Google Shape;1506;g1f475330e5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1f475330e56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1f475330e56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1f475330e56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1f475330e56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1" name="Shape 1631"/>
        <p:cNvGrpSpPr/>
        <p:nvPr/>
      </p:nvGrpSpPr>
      <p:grpSpPr>
        <a:xfrm>
          <a:off x="0" y="0"/>
          <a:ext cx="0" cy="0"/>
          <a:chOff x="0" y="0"/>
          <a:chExt cx="0" cy="0"/>
        </a:xfrm>
      </p:grpSpPr>
      <p:sp>
        <p:nvSpPr>
          <p:cNvPr id="1632" name="Google Shape;1632;g1f475330e56_1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1f475330e56_1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6" name="Shape 1676"/>
        <p:cNvGrpSpPr/>
        <p:nvPr/>
      </p:nvGrpSpPr>
      <p:grpSpPr>
        <a:xfrm>
          <a:off x="0" y="0"/>
          <a:ext cx="0" cy="0"/>
          <a:chOff x="0" y="0"/>
          <a:chExt cx="0" cy="0"/>
        </a:xfrm>
      </p:grpSpPr>
      <p:sp>
        <p:nvSpPr>
          <p:cNvPr id="1677" name="Google Shape;1677;g1f475330e56_1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8" name="Google Shape;1678;g1f475330e56_1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f4565870d2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f4565870d2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3" name="Shape 1723"/>
        <p:cNvGrpSpPr/>
        <p:nvPr/>
      </p:nvGrpSpPr>
      <p:grpSpPr>
        <a:xfrm>
          <a:off x="0" y="0"/>
          <a:ext cx="0" cy="0"/>
          <a:chOff x="0" y="0"/>
          <a:chExt cx="0" cy="0"/>
        </a:xfrm>
      </p:grpSpPr>
      <p:sp>
        <p:nvSpPr>
          <p:cNvPr id="1724" name="Google Shape;1724;g1f475330e56_1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5" name="Google Shape;1725;g1f475330e56_1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f475330e56_1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f475330e56_1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4" name="Shape 1824"/>
        <p:cNvGrpSpPr/>
        <p:nvPr/>
      </p:nvGrpSpPr>
      <p:grpSpPr>
        <a:xfrm>
          <a:off x="0" y="0"/>
          <a:ext cx="0" cy="0"/>
          <a:chOff x="0" y="0"/>
          <a:chExt cx="0" cy="0"/>
        </a:xfrm>
      </p:grpSpPr>
      <p:sp>
        <p:nvSpPr>
          <p:cNvPr id="1825" name="Google Shape;1825;g1f4565870d2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6" name="Google Shape;1826;g1f4565870d2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20e8df6810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4" name="Google Shape;1834;g20e8df68100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Also to add, the Transformer architecture consists of multiple layers of encoder and decoder stacks. The encoder or decoder layers are repeated for Nx times. The encoded part of a transformer network is transferred to the decoder layer from the top-most encoder layer.</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0e8df6810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1" name="Google Shape;1841;g20e8df68100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20e8df6810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9" name="Google Shape;1849;g20e8df68100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20e8df68100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7" name="Google Shape;1857;g20e8df68100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3" name="Shape 1863"/>
        <p:cNvGrpSpPr/>
        <p:nvPr/>
      </p:nvGrpSpPr>
      <p:grpSpPr>
        <a:xfrm>
          <a:off x="0" y="0"/>
          <a:ext cx="0" cy="0"/>
          <a:chOff x="0" y="0"/>
          <a:chExt cx="0" cy="0"/>
        </a:xfrm>
      </p:grpSpPr>
      <p:sp>
        <p:nvSpPr>
          <p:cNvPr id="1864" name="Google Shape;1864;g20e8df68100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65" name="Google Shape;1865;g20e8df68100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1" name="Shape 1871"/>
        <p:cNvGrpSpPr/>
        <p:nvPr/>
      </p:nvGrpSpPr>
      <p:grpSpPr>
        <a:xfrm>
          <a:off x="0" y="0"/>
          <a:ext cx="0" cy="0"/>
          <a:chOff x="0" y="0"/>
          <a:chExt cx="0" cy="0"/>
        </a:xfrm>
      </p:grpSpPr>
      <p:sp>
        <p:nvSpPr>
          <p:cNvPr id="1872" name="Google Shape;1872;g20e8df6810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3" name="Google Shape;1873;g20e8df68100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8" name="Shape 1878"/>
        <p:cNvGrpSpPr/>
        <p:nvPr/>
      </p:nvGrpSpPr>
      <p:grpSpPr>
        <a:xfrm>
          <a:off x="0" y="0"/>
          <a:ext cx="0" cy="0"/>
          <a:chOff x="0" y="0"/>
          <a:chExt cx="0" cy="0"/>
        </a:xfrm>
      </p:grpSpPr>
      <p:sp>
        <p:nvSpPr>
          <p:cNvPr id="1879" name="Google Shape;1879;g20e8df6810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0" name="Google Shape;1880;g20e8df6810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 sz="1050">
                <a:solidFill>
                  <a:schemeClr val="dk1"/>
                </a:solidFill>
                <a:highlight>
                  <a:srgbClr val="FFFFFE"/>
                </a:highlight>
              </a:rPr>
              <a:t>In a Transformer network, each word have it's corresponding key, query and a value associated with it. Key, query and value are all vectors and are learnt during the training process. It can be thought of as separating a word vector into three separate vectors.</a:t>
            </a:r>
            <a:endParaRPr sz="1050">
              <a:solidFill>
                <a:schemeClr val="dk1"/>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t/>
            </a:r>
            <a:endParaRPr sz="1050">
              <a:solidFill>
                <a:schemeClr val="dk1"/>
              </a:solidFill>
              <a:highlight>
                <a:srgbClr val="FFFFFE"/>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1151dcc414_1_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2" name="Google Shape;92;g21151dcc414_1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5" name="Shape 1885"/>
        <p:cNvGrpSpPr/>
        <p:nvPr/>
      </p:nvGrpSpPr>
      <p:grpSpPr>
        <a:xfrm>
          <a:off x="0" y="0"/>
          <a:ext cx="0" cy="0"/>
          <a:chOff x="0" y="0"/>
          <a:chExt cx="0" cy="0"/>
        </a:xfrm>
      </p:grpSpPr>
      <p:sp>
        <p:nvSpPr>
          <p:cNvPr id="1886" name="Google Shape;1886;g20e8df6810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7" name="Google Shape;1887;g20e8df68100_0_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100"/>
              <a:buNone/>
            </a:pPr>
            <a:r>
              <a:rPr lang="en" sz="1050">
                <a:solidFill>
                  <a:schemeClr val="dk1"/>
                </a:solidFill>
                <a:highlight>
                  <a:srgbClr val="FFFFFE"/>
                </a:highlight>
              </a:rPr>
              <a:t>Now let’s understand the attention mechanism with the concepts of key, query and values. Suppose we have following key and value pairs.</a:t>
            </a:r>
            <a:endParaRPr sz="1050">
              <a:solidFill>
                <a:schemeClr val="dk1"/>
              </a:solidFill>
              <a:highlight>
                <a:srgbClr val="FFFFFE"/>
              </a:highlight>
            </a:endParaRPr>
          </a:p>
          <a:p>
            <a:pPr indent="0" lvl="0" marL="0" rtl="0" algn="l">
              <a:lnSpc>
                <a:spcPct val="100000"/>
              </a:lnSpc>
              <a:spcBef>
                <a:spcPts val="0"/>
              </a:spcBef>
              <a:spcAft>
                <a:spcPts val="0"/>
              </a:spcAft>
              <a:buSzPts val="1100"/>
              <a:buNone/>
            </a:pPr>
            <a:r>
              <a:rPr lang="en" sz="1050">
                <a:solidFill>
                  <a:schemeClr val="dk1"/>
                </a:solidFill>
                <a:highlight>
                  <a:srgbClr val="FFFFFE"/>
                </a:highlight>
              </a:rPr>
              <a:t>And we want to match a query to these keys. </a:t>
            </a:r>
            <a:r>
              <a:rPr lang="en" sz="1050">
                <a:solidFill>
                  <a:schemeClr val="dk1"/>
                </a:solidFill>
                <a:highlight>
                  <a:srgbClr val="00FF00"/>
                </a:highlight>
              </a:rPr>
              <a:t>[click]</a:t>
            </a:r>
            <a:endParaRPr sz="1050">
              <a:solidFill>
                <a:schemeClr val="dk1"/>
              </a:solidFill>
              <a:highlight>
                <a:srgbClr val="00FF00"/>
              </a:highlight>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Suppose alpha 1 is the similarity score between query and key 1. </a:t>
            </a:r>
            <a:r>
              <a:rPr lang="en" sz="1050">
                <a:solidFill>
                  <a:schemeClr val="dk1"/>
                </a:solidFill>
                <a:highlight>
                  <a:srgbClr val="00FF00"/>
                </a:highlight>
              </a:rPr>
              <a:t>[click]</a:t>
            </a:r>
            <a:endParaRPr sz="1050">
              <a:solidFill>
                <a:schemeClr val="dk1"/>
              </a:solidFill>
              <a:highlight>
                <a:srgbClr val="00FF00"/>
              </a:highlight>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Then, it is matched with key 2, suppose in this case the similarity score is alpha 2. </a:t>
            </a:r>
            <a:r>
              <a:rPr lang="en" sz="1050">
                <a:solidFill>
                  <a:schemeClr val="dk1"/>
                </a:solidFill>
                <a:highlight>
                  <a:srgbClr val="00FF00"/>
                </a:highlight>
              </a:rPr>
              <a:t>[click]</a:t>
            </a:r>
            <a:endParaRPr sz="1050">
              <a:solidFill>
                <a:schemeClr val="dk1"/>
              </a:solidFill>
              <a:highlight>
                <a:srgbClr val="00FF00"/>
              </a:highlight>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Similary we do this upto all the available keys. </a:t>
            </a:r>
            <a:r>
              <a:rPr lang="en" sz="1050">
                <a:solidFill>
                  <a:schemeClr val="dk1"/>
                </a:solidFill>
                <a:highlight>
                  <a:srgbClr val="00FF00"/>
                </a:highlight>
              </a:rPr>
              <a:t>[click] [click]</a:t>
            </a:r>
            <a:endParaRPr sz="1050">
              <a:solidFill>
                <a:schemeClr val="dk1"/>
              </a:solidFill>
              <a:highlight>
                <a:srgbClr val="00FF00"/>
              </a:highlight>
            </a:endParaRPr>
          </a:p>
          <a:p>
            <a:pPr indent="0" lvl="0" marL="0" rtl="0" algn="l">
              <a:lnSpc>
                <a:spcPct val="100000"/>
              </a:lnSpc>
              <a:spcBef>
                <a:spcPts val="0"/>
              </a:spcBef>
              <a:spcAft>
                <a:spcPts val="0"/>
              </a:spcAft>
              <a:buSzPts val="1100"/>
              <a:buNone/>
            </a:pPr>
            <a:r>
              <a:rPr lang="en" sz="1050">
                <a:solidFill>
                  <a:schemeClr val="dk1"/>
                </a:solidFill>
                <a:highlight>
                  <a:srgbClr val="FFFFFF"/>
                </a:highlight>
              </a:rPr>
              <a:t>The attention value is computed as the weighted sum of all the values. </a:t>
            </a:r>
            <a:r>
              <a:rPr lang="en" sz="1050">
                <a:solidFill>
                  <a:schemeClr val="dk1"/>
                </a:solidFill>
                <a:highlight>
                  <a:srgbClr val="00FF00"/>
                </a:highlight>
              </a:rPr>
              <a:t>[click] [click] </a:t>
            </a:r>
            <a:endParaRPr sz="1050">
              <a:solidFill>
                <a:schemeClr val="dk1"/>
              </a:solidFill>
              <a:highlight>
                <a:srgbClr val="00FF00"/>
              </a:highlight>
            </a:endParaRPr>
          </a:p>
          <a:p>
            <a:pPr indent="0" lvl="0" marL="0" rtl="0" algn="l">
              <a:lnSpc>
                <a:spcPct val="100000"/>
              </a:lnSpc>
              <a:spcBef>
                <a:spcPts val="0"/>
              </a:spcBef>
              <a:spcAft>
                <a:spcPts val="0"/>
              </a:spcAft>
              <a:buSzPts val="1100"/>
              <a:buNone/>
            </a:pPr>
            <a:r>
              <a:t/>
            </a:r>
            <a:endParaRPr sz="1050">
              <a:solidFill>
                <a:schemeClr val="dk1"/>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0e8df6810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9" name="Google Shape;1919;g20e8df68100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100"/>
              <a:buNone/>
            </a:pPr>
            <a:r>
              <a:rPr lang="en" sz="1150">
                <a:solidFill>
                  <a:schemeClr val="dk1"/>
                </a:solidFill>
                <a:highlight>
                  <a:srgbClr val="FFFFFE"/>
                </a:highlight>
              </a:rPr>
              <a:t>Self attention is the attention between each of the words in the input or the target words. Let’s consider a particular example. Suppose we have the sentence “the animal didn’t cross the street because it was too wide.” Here the word “it” refers to the the word “street”. So the self attention mechanism gives much importance to the word “street”. However, the words such are “the”, “animal”, “it” and “full-stop” are also somehow likely to be related to it, the self attention considers these words with less weights or importance.</a:t>
            </a:r>
            <a:endParaRPr sz="1150">
              <a:solidFill>
                <a:schemeClr val="dk1"/>
              </a:solidFill>
              <a:highlight>
                <a:srgbClr val="FFFFFE"/>
              </a:highlight>
            </a:endParaRPr>
          </a:p>
          <a:p>
            <a:pPr indent="0" lvl="0" marL="0" rtl="0" algn="l">
              <a:lnSpc>
                <a:spcPct val="135714"/>
              </a:lnSpc>
              <a:spcBef>
                <a:spcPts val="0"/>
              </a:spcBef>
              <a:spcAft>
                <a:spcPts val="0"/>
              </a:spcAft>
              <a:buSzPts val="1100"/>
              <a:buNone/>
            </a:pPr>
            <a:r>
              <a:t/>
            </a:r>
            <a:endParaRPr sz="1150">
              <a:solidFill>
                <a:schemeClr val="dk1"/>
              </a:solidFill>
              <a:highlight>
                <a:srgbClr val="FFFFFE"/>
              </a:highlight>
            </a:endParaRPr>
          </a:p>
          <a:p>
            <a:pPr indent="0" lvl="0" marL="0" rtl="0" algn="l">
              <a:lnSpc>
                <a:spcPct val="135714"/>
              </a:lnSpc>
              <a:spcBef>
                <a:spcPts val="0"/>
              </a:spcBef>
              <a:spcAft>
                <a:spcPts val="0"/>
              </a:spcAft>
              <a:buSzPts val="1100"/>
              <a:buNone/>
            </a:pPr>
            <a:r>
              <a:rPr lang="en" sz="1150">
                <a:solidFill>
                  <a:schemeClr val="dk1"/>
                </a:solidFill>
                <a:highlight>
                  <a:srgbClr val="00FF00"/>
                </a:highlight>
              </a:rPr>
              <a:t>[click]</a:t>
            </a:r>
            <a:endParaRPr sz="1150">
              <a:solidFill>
                <a:schemeClr val="dk1"/>
              </a:solidFill>
              <a:highlight>
                <a:srgbClr val="00FF00"/>
              </a:highlight>
            </a:endParaRPr>
          </a:p>
          <a:p>
            <a:pPr indent="0" lvl="0" marL="0" rtl="0" algn="l">
              <a:lnSpc>
                <a:spcPct val="135714"/>
              </a:lnSpc>
              <a:spcBef>
                <a:spcPts val="0"/>
              </a:spcBef>
              <a:spcAft>
                <a:spcPts val="0"/>
              </a:spcAft>
              <a:buSzPts val="1100"/>
              <a:buNone/>
            </a:pPr>
            <a:r>
              <a:t/>
            </a:r>
            <a:endParaRPr sz="1150">
              <a:solidFill>
                <a:schemeClr val="dk1"/>
              </a:solidFill>
              <a:highlight>
                <a:srgbClr val="FFFFFE"/>
              </a:highlight>
            </a:endParaRPr>
          </a:p>
          <a:p>
            <a:pPr indent="0" lvl="0" marL="0" rtl="0" algn="l">
              <a:lnSpc>
                <a:spcPct val="135714"/>
              </a:lnSpc>
              <a:spcBef>
                <a:spcPts val="0"/>
              </a:spcBef>
              <a:spcAft>
                <a:spcPts val="0"/>
              </a:spcAft>
              <a:buClr>
                <a:schemeClr val="dk1"/>
              </a:buClr>
              <a:buSzPts val="1100"/>
              <a:buFont typeface="Arial"/>
              <a:buNone/>
            </a:pPr>
            <a:r>
              <a:rPr lang="en" sz="1150">
                <a:solidFill>
                  <a:schemeClr val="dk1"/>
                </a:solidFill>
                <a:highlight>
                  <a:srgbClr val="FFFFFE"/>
                </a:highlight>
              </a:rPr>
              <a:t>Similarly in the second example the word “it” refers to the word “animal” as animal is being tired so it is not crossing the street. The self attention gives much attention to the word “animal” followed by other words.</a:t>
            </a:r>
            <a:endParaRPr sz="1150">
              <a:solidFill>
                <a:schemeClr val="dk1"/>
              </a:solidFill>
              <a:highlight>
                <a:srgbClr val="FFFFFE"/>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2" name="Shape 1982"/>
        <p:cNvGrpSpPr/>
        <p:nvPr/>
      </p:nvGrpSpPr>
      <p:grpSpPr>
        <a:xfrm>
          <a:off x="0" y="0"/>
          <a:ext cx="0" cy="0"/>
          <a:chOff x="0" y="0"/>
          <a:chExt cx="0" cy="0"/>
        </a:xfrm>
      </p:grpSpPr>
      <p:sp>
        <p:nvSpPr>
          <p:cNvPr id="1983" name="Google Shape;1983;g20e8df68100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4" name="Google Shape;1984;g20e8df68100_0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9" name="Shape 1989"/>
        <p:cNvGrpSpPr/>
        <p:nvPr/>
      </p:nvGrpSpPr>
      <p:grpSpPr>
        <a:xfrm>
          <a:off x="0" y="0"/>
          <a:ext cx="0" cy="0"/>
          <a:chOff x="0" y="0"/>
          <a:chExt cx="0" cy="0"/>
        </a:xfrm>
      </p:grpSpPr>
      <p:sp>
        <p:nvSpPr>
          <p:cNvPr id="1990" name="Google Shape;1990;g20e8df68100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1" name="Google Shape;1991;g20e8df68100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g20e8df68100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8" name="Google Shape;1998;g20e8df68100_0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20e8df6810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3" name="Google Shape;2013;g20e8df68100_0_1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00FF00"/>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20e8df6810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3" name="Google Shape;2033;g20e8df68100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highlight>
                <a:srgbClr val="00FF00"/>
              </a:highlight>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5" name="Shape 2055"/>
        <p:cNvGrpSpPr/>
        <p:nvPr/>
      </p:nvGrpSpPr>
      <p:grpSpPr>
        <a:xfrm>
          <a:off x="0" y="0"/>
          <a:ext cx="0" cy="0"/>
          <a:chOff x="0" y="0"/>
          <a:chExt cx="0" cy="0"/>
        </a:xfrm>
      </p:grpSpPr>
      <p:sp>
        <p:nvSpPr>
          <p:cNvPr id="2056" name="Google Shape;2056;g20e8df68100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7" name="Google Shape;2057;g20e8df68100_0_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20e8df6810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1" name="Google Shape;2081;g20e8df68100_0_2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20e8df68100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5" name="Google Shape;2105;g20e8df68100_0_2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f459621ab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f459621ab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0e8df6810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9" name="Google Shape;2129;g20e8df68100_0_2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7" name="Shape 2147"/>
        <p:cNvGrpSpPr/>
        <p:nvPr/>
      </p:nvGrpSpPr>
      <p:grpSpPr>
        <a:xfrm>
          <a:off x="0" y="0"/>
          <a:ext cx="0" cy="0"/>
          <a:chOff x="0" y="0"/>
          <a:chExt cx="0" cy="0"/>
        </a:xfrm>
      </p:grpSpPr>
      <p:sp>
        <p:nvSpPr>
          <p:cNvPr id="2148" name="Google Shape;2148;g20e8df68100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9" name="Google Shape;2149;g20e8df68100_0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1" name="Shape 2171"/>
        <p:cNvGrpSpPr/>
        <p:nvPr/>
      </p:nvGrpSpPr>
      <p:grpSpPr>
        <a:xfrm>
          <a:off x="0" y="0"/>
          <a:ext cx="0" cy="0"/>
          <a:chOff x="0" y="0"/>
          <a:chExt cx="0" cy="0"/>
        </a:xfrm>
      </p:grpSpPr>
      <p:sp>
        <p:nvSpPr>
          <p:cNvPr id="2172" name="Google Shape;2172;g20e8df68100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73" name="Google Shape;2173;g20e8df68100_0_3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g20e8df68100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1" name="Google Shape;2201;g20e8df68100_0_3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7" name="Shape 2227"/>
        <p:cNvGrpSpPr/>
        <p:nvPr/>
      </p:nvGrpSpPr>
      <p:grpSpPr>
        <a:xfrm>
          <a:off x="0" y="0"/>
          <a:ext cx="0" cy="0"/>
          <a:chOff x="0" y="0"/>
          <a:chExt cx="0" cy="0"/>
        </a:xfrm>
      </p:grpSpPr>
      <p:sp>
        <p:nvSpPr>
          <p:cNvPr id="2228" name="Google Shape;2228;g20e8df68100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9" name="Google Shape;2229;g20e8df68100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20e8df68100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7" name="Google Shape;2257;g20e8df68100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20e8df68100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6" name="Google Shape;2286;g20e8df68100_0_4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9" name="Shape 2309"/>
        <p:cNvGrpSpPr/>
        <p:nvPr/>
      </p:nvGrpSpPr>
      <p:grpSpPr>
        <a:xfrm>
          <a:off x="0" y="0"/>
          <a:ext cx="0" cy="0"/>
          <a:chOff x="0" y="0"/>
          <a:chExt cx="0" cy="0"/>
        </a:xfrm>
      </p:grpSpPr>
      <p:sp>
        <p:nvSpPr>
          <p:cNvPr id="2310" name="Google Shape;2310;g20e8df68100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1" name="Google Shape;2311;g20e8df68100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Similary we perfom the same operations in the third encoder as well.</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8" name="Shape 2338"/>
        <p:cNvGrpSpPr/>
        <p:nvPr/>
      </p:nvGrpSpPr>
      <p:grpSpPr>
        <a:xfrm>
          <a:off x="0" y="0"/>
          <a:ext cx="0" cy="0"/>
          <a:chOff x="0" y="0"/>
          <a:chExt cx="0" cy="0"/>
        </a:xfrm>
      </p:grpSpPr>
      <p:sp>
        <p:nvSpPr>
          <p:cNvPr id="2339" name="Google Shape;2339;g20e8df68100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0" name="Google Shape;2340;g20e8df68100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g20e8df68100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3" name="Google Shape;2373;g20e8df68100_0_5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0e8df68100_0_2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0e8df68100_0_2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20e8df68100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6" name="Google Shape;2406;g20e8df68100_0_5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7" name="Shape 2437"/>
        <p:cNvGrpSpPr/>
        <p:nvPr/>
      </p:nvGrpSpPr>
      <p:grpSpPr>
        <a:xfrm>
          <a:off x="0" y="0"/>
          <a:ext cx="0" cy="0"/>
          <a:chOff x="0" y="0"/>
          <a:chExt cx="0" cy="0"/>
        </a:xfrm>
      </p:grpSpPr>
      <p:sp>
        <p:nvSpPr>
          <p:cNvPr id="2438" name="Google Shape;2438;g20e8df68100_0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9" name="Google Shape;2439;g20e8df68100_0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0" name="Shape 2470"/>
        <p:cNvGrpSpPr/>
        <p:nvPr/>
      </p:nvGrpSpPr>
      <p:grpSpPr>
        <a:xfrm>
          <a:off x="0" y="0"/>
          <a:ext cx="0" cy="0"/>
          <a:chOff x="0" y="0"/>
          <a:chExt cx="0" cy="0"/>
        </a:xfrm>
      </p:grpSpPr>
      <p:sp>
        <p:nvSpPr>
          <p:cNvPr id="2471" name="Google Shape;2471;g20e8df6810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2" name="Google Shape;2472;g20e8df68100_0_6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solidFill>
                  <a:schemeClr val="dk1"/>
                </a:solidFill>
              </a:rPr>
              <a:t>Similary we perfom the same operations in the third encoder as well.</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0" name="Shape 2500"/>
        <p:cNvGrpSpPr/>
        <p:nvPr/>
      </p:nvGrpSpPr>
      <p:grpSpPr>
        <a:xfrm>
          <a:off x="0" y="0"/>
          <a:ext cx="0" cy="0"/>
          <a:chOff x="0" y="0"/>
          <a:chExt cx="0" cy="0"/>
        </a:xfrm>
      </p:grpSpPr>
      <p:sp>
        <p:nvSpPr>
          <p:cNvPr id="2501" name="Google Shape;2501;g20e8df6810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02" name="Google Shape;2502;g20e8df68100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it’s is time to decode the source sentences. We unmask the first word of the target.</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0" name="Shape 2530"/>
        <p:cNvGrpSpPr/>
        <p:nvPr/>
      </p:nvGrpSpPr>
      <p:grpSpPr>
        <a:xfrm>
          <a:off x="0" y="0"/>
          <a:ext cx="0" cy="0"/>
          <a:chOff x="0" y="0"/>
          <a:chExt cx="0" cy="0"/>
        </a:xfrm>
      </p:grpSpPr>
      <p:sp>
        <p:nvSpPr>
          <p:cNvPr id="2531" name="Google Shape;2531;g20e8df68100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2" name="Google Shape;2532;g20e8df68100_0_6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Then we perform the self attention on this word alone.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7" name="Shape 2567"/>
        <p:cNvGrpSpPr/>
        <p:nvPr/>
      </p:nvGrpSpPr>
      <p:grpSpPr>
        <a:xfrm>
          <a:off x="0" y="0"/>
          <a:ext cx="0" cy="0"/>
          <a:chOff x="0" y="0"/>
          <a:chExt cx="0" cy="0"/>
        </a:xfrm>
      </p:grpSpPr>
      <p:sp>
        <p:nvSpPr>
          <p:cNvPr id="2568" name="Google Shape;2568;g20e8df68100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9" name="Google Shape;2569;g20e8df68100_0_7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Then we perform encoder and decoder attention.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20e8df68100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0" name="Google Shape;2610;g20e8df68100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This goes for all three decoder layers.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4" name="Shape 2654"/>
        <p:cNvGrpSpPr/>
        <p:nvPr/>
      </p:nvGrpSpPr>
      <p:grpSpPr>
        <a:xfrm>
          <a:off x="0" y="0"/>
          <a:ext cx="0" cy="0"/>
          <a:chOff x="0" y="0"/>
          <a:chExt cx="0" cy="0"/>
        </a:xfrm>
      </p:grpSpPr>
      <p:sp>
        <p:nvSpPr>
          <p:cNvPr id="2655" name="Google Shape;2655;g20e8df68100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6" name="Google Shape;2656;g20e8df68100_0_7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1" name="Shape 2701"/>
        <p:cNvGrpSpPr/>
        <p:nvPr/>
      </p:nvGrpSpPr>
      <p:grpSpPr>
        <a:xfrm>
          <a:off x="0" y="0"/>
          <a:ext cx="0" cy="0"/>
          <a:chOff x="0" y="0"/>
          <a:chExt cx="0" cy="0"/>
        </a:xfrm>
      </p:grpSpPr>
      <p:sp>
        <p:nvSpPr>
          <p:cNvPr id="2702" name="Google Shape;2702;g20e8df68100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3" name="Google Shape;2703;g20e8df68100_0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2" name="Shape 2752"/>
        <p:cNvGrpSpPr/>
        <p:nvPr/>
      </p:nvGrpSpPr>
      <p:grpSpPr>
        <a:xfrm>
          <a:off x="0" y="0"/>
          <a:ext cx="0" cy="0"/>
          <a:chOff x="0" y="0"/>
          <a:chExt cx="0" cy="0"/>
        </a:xfrm>
      </p:grpSpPr>
      <p:sp>
        <p:nvSpPr>
          <p:cNvPr id="2753" name="Google Shape;2753;g20e8df68100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4" name="Google Shape;2754;g20e8df68100_0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f4565870d2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f4565870d2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5" name="Shape 2805"/>
        <p:cNvGrpSpPr/>
        <p:nvPr/>
      </p:nvGrpSpPr>
      <p:grpSpPr>
        <a:xfrm>
          <a:off x="0" y="0"/>
          <a:ext cx="0" cy="0"/>
          <a:chOff x="0" y="0"/>
          <a:chExt cx="0" cy="0"/>
        </a:xfrm>
      </p:grpSpPr>
      <p:sp>
        <p:nvSpPr>
          <p:cNvPr id="2806" name="Google Shape;2806;g20e8df68100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7" name="Google Shape;2807;g20e8df68100_0_9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it is passed through Linear plus softmax layer, where it gives the predicted word which is “de”.</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20e8df68100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8" name="Google Shape;2858;g20e8df68100_0_9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Now in decoder layer we unmask the second word which is “de”. Now the goal of the transformer is to predict the next word which is “vous”.</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6" name="Shape 2896"/>
        <p:cNvGrpSpPr/>
        <p:nvPr/>
      </p:nvGrpSpPr>
      <p:grpSpPr>
        <a:xfrm>
          <a:off x="0" y="0"/>
          <a:ext cx="0" cy="0"/>
          <a:chOff x="0" y="0"/>
          <a:chExt cx="0" cy="0"/>
        </a:xfrm>
      </p:grpSpPr>
      <p:sp>
        <p:nvSpPr>
          <p:cNvPr id="2897" name="Google Shape;2897;g20e8df68100_0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8" name="Google Shape;2898;g20e8df68100_0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perform self attention followed by encoder-decoder attention in all three layers.</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0" name="Shape 2940"/>
        <p:cNvGrpSpPr/>
        <p:nvPr/>
      </p:nvGrpSpPr>
      <p:grpSpPr>
        <a:xfrm>
          <a:off x="0" y="0"/>
          <a:ext cx="0" cy="0"/>
          <a:chOff x="0" y="0"/>
          <a:chExt cx="0" cy="0"/>
        </a:xfrm>
      </p:grpSpPr>
      <p:sp>
        <p:nvSpPr>
          <p:cNvPr id="2941" name="Google Shape;2941;g20e8df68100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2" name="Google Shape;2942;g20e8df68100_0_10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7" name="Shape 2987"/>
        <p:cNvGrpSpPr/>
        <p:nvPr/>
      </p:nvGrpSpPr>
      <p:grpSpPr>
        <a:xfrm>
          <a:off x="0" y="0"/>
          <a:ext cx="0" cy="0"/>
          <a:chOff x="0" y="0"/>
          <a:chExt cx="0" cy="0"/>
        </a:xfrm>
      </p:grpSpPr>
      <p:sp>
        <p:nvSpPr>
          <p:cNvPr id="2988" name="Google Shape;2988;g20e8df68100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9" name="Google Shape;2989;g20e8df68100_0_11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4" name="Shape 3034"/>
        <p:cNvGrpSpPr/>
        <p:nvPr/>
      </p:nvGrpSpPr>
      <p:grpSpPr>
        <a:xfrm>
          <a:off x="0" y="0"/>
          <a:ext cx="0" cy="0"/>
          <a:chOff x="0" y="0"/>
          <a:chExt cx="0" cy="0"/>
        </a:xfrm>
      </p:grpSpPr>
      <p:sp>
        <p:nvSpPr>
          <p:cNvPr id="3035" name="Google Shape;3035;g20e8df6810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6" name="Google Shape;3036;g20e8df68100_0_11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4" name="Shape 3084"/>
        <p:cNvGrpSpPr/>
        <p:nvPr/>
      </p:nvGrpSpPr>
      <p:grpSpPr>
        <a:xfrm>
          <a:off x="0" y="0"/>
          <a:ext cx="0" cy="0"/>
          <a:chOff x="0" y="0"/>
          <a:chExt cx="0" cy="0"/>
        </a:xfrm>
      </p:grpSpPr>
      <p:sp>
        <p:nvSpPr>
          <p:cNvPr id="3085" name="Google Shape;3085;g20e8df68100_0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86" name="Google Shape;3086;g20e8df68100_0_12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4" name="Shape 3134"/>
        <p:cNvGrpSpPr/>
        <p:nvPr/>
      </p:nvGrpSpPr>
      <p:grpSpPr>
        <a:xfrm>
          <a:off x="0" y="0"/>
          <a:ext cx="0" cy="0"/>
          <a:chOff x="0" y="0"/>
          <a:chExt cx="0" cy="0"/>
        </a:xfrm>
      </p:grpSpPr>
      <p:sp>
        <p:nvSpPr>
          <p:cNvPr id="3135" name="Google Shape;3135;g20e8df68100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6" name="Google Shape;3136;g20e8df68100_0_12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7" name="Shape 3187"/>
        <p:cNvGrpSpPr/>
        <p:nvPr/>
      </p:nvGrpSpPr>
      <p:grpSpPr>
        <a:xfrm>
          <a:off x="0" y="0"/>
          <a:ext cx="0" cy="0"/>
          <a:chOff x="0" y="0"/>
          <a:chExt cx="0" cy="0"/>
        </a:xfrm>
      </p:grpSpPr>
      <p:sp>
        <p:nvSpPr>
          <p:cNvPr id="3188" name="Google Shape;3188;g20e8df68100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89" name="Google Shape;3189;g20e8df68100_0_13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And we get the final output. </a:t>
            </a:r>
            <a:r>
              <a:rPr lang="en">
                <a:solidFill>
                  <a:schemeClr val="dk1"/>
                </a:solidFill>
              </a:rPr>
              <a:t>The similar process repeated for remaining words until we get to the end of sentence.</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20e8df68100_0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0" name="Google Shape;3240;g20e8df68100_0_1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highlight>
                  <a:srgbClr val="00FF00"/>
                </a:highlight>
              </a:rPr>
              <a:t>[click]</a:t>
            </a:r>
            <a:endParaRPr>
              <a:solidFill>
                <a:schemeClr val="dk1"/>
              </a:solidFill>
              <a:highlight>
                <a:srgbClr val="00FF00"/>
              </a:high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ssertion-Evidence 1">
  <p:cSld name="TITLE_AND_BODY_1_1">
    <p:spTree>
      <p:nvGrpSpPr>
        <p:cNvPr id="50" name="Shape 50"/>
        <p:cNvGrpSpPr/>
        <p:nvPr/>
      </p:nvGrpSpPr>
      <p:grpSpPr>
        <a:xfrm>
          <a:off x="0" y="0"/>
          <a:ext cx="0" cy="0"/>
          <a:chOff x="0" y="0"/>
          <a:chExt cx="0" cy="0"/>
        </a:xfrm>
      </p:grpSpPr>
      <p:sp>
        <p:nvSpPr>
          <p:cNvPr id="51" name="Google Shape;51;p13"/>
          <p:cNvSpPr txBox="1"/>
          <p:nvPr>
            <p:ph type="title"/>
          </p:nvPr>
        </p:nvSpPr>
        <p:spPr>
          <a:xfrm>
            <a:off x="311700" y="216425"/>
            <a:ext cx="8520600" cy="934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p:nvPr/>
        </p:nvSpPr>
        <p:spPr>
          <a:xfrm>
            <a:off x="0" y="216419"/>
            <a:ext cx="152400" cy="934800"/>
          </a:xfrm>
          <a:prstGeom prst="rect">
            <a:avLst/>
          </a:prstGeom>
          <a:solidFill>
            <a:srgbClr val="2074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Calibri"/>
                <a:ea typeface="Calibri"/>
                <a:cs typeface="Calibri"/>
                <a:sym typeface="Calibri"/>
              </a:rPr>
              <a:t> </a:t>
            </a:r>
            <a:endParaRPr b="0" i="0" sz="1800" u="none" cap="none" strike="noStrike">
              <a:solidFill>
                <a:srgbClr val="FFFFFF"/>
              </a:solidFill>
              <a:latin typeface="Calibri"/>
              <a:ea typeface="Calibri"/>
              <a:cs typeface="Calibri"/>
              <a:sym typeface="Calibri"/>
            </a:endParaRPr>
          </a:p>
        </p:txBody>
      </p:sp>
      <p:sp>
        <p:nvSpPr>
          <p:cNvPr id="54" name="Google Shape;54;p13"/>
          <p:cNvSpPr/>
          <p:nvPr/>
        </p:nvSpPr>
        <p:spPr>
          <a:xfrm rot="10800000">
            <a:off x="8564662" y="827"/>
            <a:ext cx="585000" cy="572100"/>
          </a:xfrm>
          <a:prstGeom prst="rtTriangle">
            <a:avLst/>
          </a:prstGeom>
          <a:solidFill>
            <a:srgbClr val="2074B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Calibri"/>
              <a:ea typeface="Calibri"/>
              <a:cs typeface="Calibri"/>
              <a:sym typeface="Calibri"/>
            </a:endParaRPr>
          </a:p>
        </p:txBody>
      </p:sp>
      <p:pic>
        <p:nvPicPr>
          <p:cNvPr descr="C:\Users\lt107\Desktop\3x\Asset 2@3x.png" id="55" name="Google Shape;55;p13"/>
          <p:cNvPicPr preferRelativeResize="0"/>
          <p:nvPr/>
        </p:nvPicPr>
        <p:blipFill rotWithShape="1">
          <a:blip r:embed="rId2">
            <a:alphaModFix/>
          </a:blip>
          <a:srcRect b="0" l="0" r="0" t="0"/>
          <a:stretch/>
        </p:blipFill>
        <p:spPr>
          <a:xfrm>
            <a:off x="363818" y="4781550"/>
            <a:ext cx="588358" cy="230832"/>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5.xml"/><Relationship Id="rId3" Type="http://schemas.openxmlformats.org/officeDocument/2006/relationships/hyperlink" Target="https://github.com/madanbaduwal/phishing-detection-transformer/blob/main/reading_papers/1706.03762.pdf" TargetMode="External"/><Relationship Id="rId4" Type="http://schemas.openxmlformats.org/officeDocument/2006/relationships/hyperlink" Target="https://github.com/madanbaduwal/phishing-detection-transformer/blob/main/notebooks/transformers/transformers.ipyn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15.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1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1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23.png"/><Relationship Id="rId4" Type="http://schemas.openxmlformats.org/officeDocument/2006/relationships/image" Target="../media/image12.png"/><Relationship Id="rId5" Type="http://schemas.openxmlformats.org/officeDocument/2006/relationships/image" Target="../media/image20.png"/><Relationship Id="rId6" Type="http://schemas.openxmlformats.org/officeDocument/2006/relationships/image" Target="../media/image11.png"/><Relationship Id="rId7"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2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nvSpPr>
        <p:spPr>
          <a:xfrm>
            <a:off x="968843" y="1765889"/>
            <a:ext cx="7630500" cy="113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lang="en" sz="4400">
                <a:solidFill>
                  <a:schemeClr val="lt1"/>
                </a:solidFill>
                <a:latin typeface="Montserrat"/>
                <a:ea typeface="Montserrat"/>
                <a:cs typeface="Montserrat"/>
                <a:sym typeface="Montserrat"/>
              </a:rPr>
              <a:t>Attention Is All You Need</a:t>
            </a:r>
            <a:endParaRPr b="1" i="0" sz="4400" u="none" cap="none" strike="noStrike">
              <a:solidFill>
                <a:schemeClr val="lt1"/>
              </a:solidFill>
              <a:latin typeface="Montserrat"/>
              <a:ea typeface="Montserrat"/>
              <a:cs typeface="Montserrat"/>
              <a:sym typeface="Montserrat"/>
            </a:endParaRPr>
          </a:p>
        </p:txBody>
      </p:sp>
      <p:sp>
        <p:nvSpPr>
          <p:cNvPr id="61" name="Google Shape;61;p14"/>
          <p:cNvSpPr txBox="1"/>
          <p:nvPr/>
        </p:nvSpPr>
        <p:spPr>
          <a:xfrm>
            <a:off x="662950" y="3496675"/>
            <a:ext cx="5543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FFFFFF"/>
                </a:solidFill>
                <a:latin typeface="Montserrat"/>
                <a:ea typeface="Montserrat"/>
                <a:cs typeface="Montserrat"/>
                <a:sym typeface="Montserrat"/>
              </a:rPr>
              <a:t>Presented By </a:t>
            </a:r>
            <a:endParaRPr b="1"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Madan Baduwal</a:t>
            </a:r>
            <a:endParaRPr sz="1800">
              <a:solidFill>
                <a:srgbClr val="FFFFFF"/>
              </a:solidFill>
              <a:latin typeface="Montserrat"/>
              <a:ea typeface="Montserrat"/>
              <a:cs typeface="Montserrat"/>
              <a:sym typeface="Montserrat"/>
            </a:endParaRPr>
          </a:p>
          <a:p>
            <a:pPr indent="0" lvl="0" marL="0" rtl="0" algn="l">
              <a:spcBef>
                <a:spcPts val="0"/>
              </a:spcBef>
              <a:spcAft>
                <a:spcPts val="0"/>
              </a:spcAft>
              <a:buNone/>
            </a:pPr>
            <a:r>
              <a:rPr lang="en" sz="1800">
                <a:solidFill>
                  <a:srgbClr val="FFFFFF"/>
                </a:solidFill>
                <a:latin typeface="Montserrat"/>
                <a:ea typeface="Montserrat"/>
                <a:cs typeface="Montserrat"/>
                <a:sym typeface="Montserrat"/>
              </a:rPr>
              <a:t>Prakash Madai </a:t>
            </a:r>
            <a:endParaRPr sz="1800">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139" name="Google Shape;139;p2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40" name="Google Shape;140;p23"/>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41" name="Google Shape;141;p23"/>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a:t>
            </a:r>
            <a:r>
              <a:rPr lang="en"/>
              <a:t>= 0.1*65+100 = 106.5</a:t>
            </a:r>
            <a:endParaRPr/>
          </a:p>
        </p:txBody>
      </p:sp>
      <p:cxnSp>
        <p:nvCxnSpPr>
          <p:cNvPr id="142" name="Google Shape;142;p23"/>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143" name="Google Shape;143;p23"/>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23"/>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5" name="Google Shape;145;p23"/>
          <p:cNvSpPr txBox="1"/>
          <p:nvPr/>
        </p:nvSpPr>
        <p:spPr>
          <a:xfrm>
            <a:off x="7606025" y="971425"/>
            <a:ext cx="11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 </a:t>
            </a:r>
            <a:endParaRPr/>
          </a:p>
        </p:txBody>
      </p:sp>
      <p:cxnSp>
        <p:nvCxnSpPr>
          <p:cNvPr id="146" name="Google Shape;146;p23"/>
          <p:cNvCxnSpPr/>
          <p:nvPr/>
        </p:nvCxnSpPr>
        <p:spPr>
          <a:xfrm flipH="1" rot="10800000">
            <a:off x="4509300" y="3463650"/>
            <a:ext cx="3186900" cy="572700"/>
          </a:xfrm>
          <a:prstGeom prst="straightConnector1">
            <a:avLst/>
          </a:prstGeom>
          <a:noFill/>
          <a:ln cap="flat" cmpd="sng" w="9525">
            <a:solidFill>
              <a:schemeClr val="dk2"/>
            </a:solidFill>
            <a:prstDash val="solid"/>
            <a:round/>
            <a:headEnd len="med" w="med" type="none"/>
            <a:tailEnd len="med" w="med" type="none"/>
          </a:ln>
        </p:spPr>
      </p:cxnSp>
      <p:sp>
        <p:nvSpPr>
          <p:cNvPr id="147" name="Google Shape;147;p23"/>
          <p:cNvSpPr txBox="1"/>
          <p:nvPr/>
        </p:nvSpPr>
        <p:spPr>
          <a:xfrm>
            <a:off x="3926025" y="39408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endParaRPr/>
          </a:p>
        </p:txBody>
      </p:sp>
      <p:cxnSp>
        <p:nvCxnSpPr>
          <p:cNvPr id="148" name="Google Shape;148;p23"/>
          <p:cNvCxnSpPr/>
          <p:nvPr/>
        </p:nvCxnSpPr>
        <p:spPr>
          <a:xfrm rot="10800000">
            <a:off x="6513675" y="3739275"/>
            <a:ext cx="0" cy="594000"/>
          </a:xfrm>
          <a:prstGeom prst="straightConnector1">
            <a:avLst/>
          </a:prstGeom>
          <a:noFill/>
          <a:ln cap="flat" cmpd="sng" w="9525">
            <a:solidFill>
              <a:schemeClr val="dk2"/>
            </a:solidFill>
            <a:prstDash val="solid"/>
            <a:round/>
            <a:headEnd len="med" w="med" type="none"/>
            <a:tailEnd len="med" w="med" type="triangle"/>
          </a:ln>
        </p:spPr>
      </p:cxnSp>
      <p:sp>
        <p:nvSpPr>
          <p:cNvPr id="149" name="Google Shape;149;p23"/>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endParaRPr/>
          </a:p>
        </p:txBody>
      </p:sp>
      <p:sp>
        <p:nvSpPr>
          <p:cNvPr id="150" name="Google Shape;150;p23"/>
          <p:cNvSpPr/>
          <p:nvPr/>
        </p:nvSpPr>
        <p:spPr>
          <a:xfrm rot="-631830">
            <a:off x="549493" y="1684745"/>
            <a:ext cx="5389064" cy="186758"/>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152" name="Google Shape;152;p23"/>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4" name="Shape 3284"/>
        <p:cNvGrpSpPr/>
        <p:nvPr/>
      </p:nvGrpSpPr>
      <p:grpSpPr>
        <a:xfrm>
          <a:off x="0" y="0"/>
          <a:ext cx="0" cy="0"/>
          <a:chOff x="0" y="0"/>
          <a:chExt cx="0" cy="0"/>
        </a:xfrm>
      </p:grpSpPr>
      <p:sp>
        <p:nvSpPr>
          <p:cNvPr id="3285" name="Google Shape;3285;p113"/>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286" name="Google Shape;3286;p113"/>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113"/>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288" name="Google Shape;3288;p113"/>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289" name="Google Shape;3289;p113"/>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290" name="Google Shape;3290;p113"/>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113"/>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113"/>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113"/>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294" name="Google Shape;3294;p113"/>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295" name="Google Shape;3295;p113"/>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296" name="Google Shape;3296;p113"/>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297" name="Google Shape;3297;p113"/>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8" name="Google Shape;3298;p113"/>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9" name="Google Shape;3299;p113"/>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113"/>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1" name="Google Shape;3301;p113"/>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2" name="Google Shape;3302;p113"/>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113"/>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4" name="Google Shape;3304;p113"/>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5" name="Google Shape;3305;p113"/>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113"/>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113"/>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113"/>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9" name="Google Shape;3309;p113"/>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113"/>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1" name="Google Shape;3311;p113"/>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2" name="Google Shape;3312;p113"/>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3" name="Google Shape;3313;p113"/>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4" name="Google Shape;3314;p113"/>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5" name="Google Shape;3315;p113"/>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113"/>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7" name="Google Shape;3317;p113"/>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8" name="Google Shape;3318;p113"/>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113"/>
          <p:cNvSpPr/>
          <p:nvPr/>
        </p:nvSpPr>
        <p:spPr>
          <a:xfrm>
            <a:off x="6032575" y="3554875"/>
            <a:ext cx="313200" cy="257400"/>
          </a:xfrm>
          <a:prstGeom prst="ellipse">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20" name="Google Shape;3320;p113"/>
          <p:cNvCxnSpPr>
            <a:stCxn id="3316" idx="0"/>
            <a:endCxn id="3319" idx="0"/>
          </p:cNvCxnSpPr>
          <p:nvPr/>
        </p:nvCxnSpPr>
        <p:spPr>
          <a:xfrm flipH="1" rot="-5400000">
            <a:off x="5762850" y="3129025"/>
            <a:ext cx="600" cy="852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321" name="Google Shape;3321;p113"/>
          <p:cNvCxnSpPr>
            <a:stCxn id="3309" idx="1"/>
            <a:endCxn id="3319" idx="0"/>
          </p:cNvCxnSpPr>
          <p:nvPr/>
        </p:nvCxnSpPr>
        <p:spPr>
          <a:xfrm rot="-5400000">
            <a:off x="5306367" y="2709670"/>
            <a:ext cx="37800" cy="1728000"/>
          </a:xfrm>
          <a:prstGeom prst="curvedConnector3">
            <a:avLst>
              <a:gd fmla="val 729684" name="adj1"/>
            </a:avLst>
          </a:prstGeom>
          <a:noFill/>
          <a:ln cap="flat" cmpd="sng" w="9525">
            <a:solidFill>
              <a:schemeClr val="dk2"/>
            </a:solidFill>
            <a:prstDash val="solid"/>
            <a:round/>
            <a:headEnd len="sm" w="sm" type="none"/>
            <a:tailEnd len="med" w="med" type="stealth"/>
          </a:ln>
        </p:spPr>
      </p:cxnSp>
      <p:sp>
        <p:nvSpPr>
          <p:cNvPr id="3322" name="Google Shape;3322;p113"/>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323" name="Google Shape;3323;p113"/>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3324" name="Google Shape;3324;p113"/>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325" name="Google Shape;3325;p113"/>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326" name="Google Shape;3326;p113"/>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7" name="Google Shape;3327;p113"/>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1" name="Shape 3331"/>
        <p:cNvGrpSpPr/>
        <p:nvPr/>
      </p:nvGrpSpPr>
      <p:grpSpPr>
        <a:xfrm>
          <a:off x="0" y="0"/>
          <a:ext cx="0" cy="0"/>
          <a:chOff x="0" y="0"/>
          <a:chExt cx="0" cy="0"/>
        </a:xfrm>
      </p:grpSpPr>
      <p:sp>
        <p:nvSpPr>
          <p:cNvPr id="3332" name="Google Shape;3332;p114"/>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333" name="Google Shape;3333;p114"/>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114"/>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335" name="Google Shape;3335;p114"/>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336" name="Google Shape;3336;p114"/>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337" name="Google Shape;3337;p114"/>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114"/>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114"/>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114"/>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341" name="Google Shape;3341;p114"/>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342" name="Google Shape;3342;p114"/>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343" name="Google Shape;3343;p114"/>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344" name="Google Shape;3344;p114"/>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114"/>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114"/>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114"/>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114"/>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114"/>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114"/>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114"/>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114"/>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114"/>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114"/>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114"/>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114"/>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114"/>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114"/>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114"/>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114"/>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114"/>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114"/>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114"/>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114"/>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114"/>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114"/>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367" name="Google Shape;3367;p114"/>
          <p:cNvCxnSpPr>
            <a:stCxn id="3353" idx="1"/>
            <a:endCxn id="3366" idx="7"/>
          </p:cNvCxnSpPr>
          <p:nvPr/>
        </p:nvCxnSpPr>
        <p:spPr>
          <a:xfrm flipH="1" rot="-5400000">
            <a:off x="2968055" y="260558"/>
            <a:ext cx="878100" cy="5785800"/>
          </a:xfrm>
          <a:prstGeom prst="curvedConnector3">
            <a:avLst>
              <a:gd fmla="val -31411" name="adj1"/>
            </a:avLst>
          </a:prstGeom>
          <a:noFill/>
          <a:ln cap="flat" cmpd="sng" w="9525">
            <a:solidFill>
              <a:schemeClr val="dk2"/>
            </a:solidFill>
            <a:prstDash val="solid"/>
            <a:round/>
            <a:headEnd len="sm" w="sm" type="none"/>
            <a:tailEnd len="sm" w="sm" type="none"/>
          </a:ln>
        </p:spPr>
      </p:cxnSp>
      <p:cxnSp>
        <p:nvCxnSpPr>
          <p:cNvPr id="3368" name="Google Shape;3368;p114"/>
          <p:cNvCxnSpPr>
            <a:stCxn id="3350" idx="0"/>
            <a:endCxn id="3366" idx="7"/>
          </p:cNvCxnSpPr>
          <p:nvPr/>
        </p:nvCxnSpPr>
        <p:spPr>
          <a:xfrm flipH="1" rot="-5400000">
            <a:off x="3375663" y="668513"/>
            <a:ext cx="915900" cy="4932300"/>
          </a:xfrm>
          <a:prstGeom prst="curvedConnector3">
            <a:avLst>
              <a:gd fmla="val -25999" name="adj1"/>
            </a:avLst>
          </a:prstGeom>
          <a:noFill/>
          <a:ln cap="flat" cmpd="sng" w="9525">
            <a:solidFill>
              <a:schemeClr val="dk2"/>
            </a:solidFill>
            <a:prstDash val="solid"/>
            <a:round/>
            <a:headEnd len="sm" w="sm" type="none"/>
            <a:tailEnd len="sm" w="sm" type="none"/>
          </a:ln>
        </p:spPr>
      </p:cxnSp>
      <p:cxnSp>
        <p:nvCxnSpPr>
          <p:cNvPr id="3369" name="Google Shape;3369;p114"/>
          <p:cNvCxnSpPr>
            <a:stCxn id="3351" idx="0"/>
            <a:endCxn id="3366" idx="7"/>
          </p:cNvCxnSpPr>
          <p:nvPr/>
        </p:nvCxnSpPr>
        <p:spPr>
          <a:xfrm flipH="1" rot="-5400000">
            <a:off x="3772588" y="1065263"/>
            <a:ext cx="915900" cy="4138800"/>
          </a:xfrm>
          <a:prstGeom prst="curvedConnector3">
            <a:avLst>
              <a:gd fmla="val -25999" name="adj1"/>
            </a:avLst>
          </a:prstGeom>
          <a:noFill/>
          <a:ln cap="flat" cmpd="sng" w="9525">
            <a:solidFill>
              <a:schemeClr val="dk2"/>
            </a:solidFill>
            <a:prstDash val="solid"/>
            <a:round/>
            <a:headEnd len="sm" w="sm" type="none"/>
            <a:tailEnd len="med" w="med" type="stealth"/>
          </a:ln>
        </p:spPr>
      </p:cxnSp>
      <p:cxnSp>
        <p:nvCxnSpPr>
          <p:cNvPr id="3370" name="Google Shape;3370;p114"/>
          <p:cNvCxnSpPr>
            <a:stCxn id="3352" idx="0"/>
            <a:endCxn id="3366" idx="7"/>
          </p:cNvCxnSpPr>
          <p:nvPr/>
        </p:nvCxnSpPr>
        <p:spPr>
          <a:xfrm flipH="1" rot="-5400000">
            <a:off x="4169363" y="1462163"/>
            <a:ext cx="915900" cy="3345000"/>
          </a:xfrm>
          <a:prstGeom prst="curvedConnector3">
            <a:avLst>
              <a:gd fmla="val -25999" name="adj1"/>
            </a:avLst>
          </a:prstGeom>
          <a:noFill/>
          <a:ln cap="flat" cmpd="sng" w="9525">
            <a:solidFill>
              <a:schemeClr val="dk2"/>
            </a:solidFill>
            <a:prstDash val="solid"/>
            <a:round/>
            <a:headEnd len="sm" w="sm" type="none"/>
            <a:tailEnd len="sm" w="sm" type="none"/>
          </a:ln>
        </p:spPr>
      </p:cxnSp>
      <p:sp>
        <p:nvSpPr>
          <p:cNvPr id="3371" name="Google Shape;3371;p114"/>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372" name="Google Shape;3372;p114"/>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373" name="Google Shape;3373;p114"/>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1 Attention</a:t>
            </a:r>
            <a:endParaRPr b="1" i="0" sz="1400" u="none" cap="none" strike="noStrike">
              <a:solidFill>
                <a:srgbClr val="20124D"/>
              </a:solidFill>
              <a:latin typeface="Montserrat"/>
              <a:ea typeface="Montserrat"/>
              <a:cs typeface="Montserrat"/>
              <a:sym typeface="Montserrat"/>
            </a:endParaRPr>
          </a:p>
        </p:txBody>
      </p:sp>
      <p:sp>
        <p:nvSpPr>
          <p:cNvPr id="3374" name="Google Shape;3374;p114"/>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375" name="Google Shape;3375;p114"/>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114"/>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0" name="Shape 3380"/>
        <p:cNvGrpSpPr/>
        <p:nvPr/>
      </p:nvGrpSpPr>
      <p:grpSpPr>
        <a:xfrm>
          <a:off x="0" y="0"/>
          <a:ext cx="0" cy="0"/>
          <a:chOff x="0" y="0"/>
          <a:chExt cx="0" cy="0"/>
        </a:xfrm>
      </p:grpSpPr>
      <p:sp>
        <p:nvSpPr>
          <p:cNvPr id="3381" name="Google Shape;3381;p115"/>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382" name="Google Shape;3382;p115"/>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115"/>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384" name="Google Shape;3384;p115"/>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385" name="Google Shape;3385;p115"/>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386" name="Google Shape;3386;p115"/>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115"/>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115"/>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115"/>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390" name="Google Shape;3390;p115"/>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391" name="Google Shape;3391;p115"/>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392" name="Google Shape;3392;p115"/>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393" name="Google Shape;3393;p115"/>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115"/>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115"/>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115"/>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115"/>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115"/>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115"/>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115"/>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115"/>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115"/>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115"/>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115"/>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115"/>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115"/>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115"/>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115"/>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115"/>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115"/>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115"/>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115"/>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115"/>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115"/>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115"/>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115"/>
          <p:cNvSpPr/>
          <p:nvPr/>
        </p:nvSpPr>
        <p:spPr>
          <a:xfrm>
            <a:off x="6032575" y="3115800"/>
            <a:ext cx="313200" cy="257400"/>
          </a:xfrm>
          <a:prstGeom prst="ellipse">
            <a:avLst/>
          </a:prstGeom>
          <a:solidFill>
            <a:srgbClr val="FFD9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17" name="Google Shape;3417;p115"/>
          <p:cNvCxnSpPr>
            <a:stCxn id="3413" idx="0"/>
            <a:endCxn id="3416" idx="0"/>
          </p:cNvCxnSpPr>
          <p:nvPr/>
        </p:nvCxnSpPr>
        <p:spPr>
          <a:xfrm flipH="1" rot="-5400000">
            <a:off x="5762850" y="2689950"/>
            <a:ext cx="600" cy="852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418" name="Google Shape;3418;p115"/>
          <p:cNvCxnSpPr>
            <a:stCxn id="3408" idx="0"/>
            <a:endCxn id="3416" idx="0"/>
          </p:cNvCxnSpPr>
          <p:nvPr/>
        </p:nvCxnSpPr>
        <p:spPr>
          <a:xfrm flipH="1" rot="-5400000">
            <a:off x="5380350" y="2307450"/>
            <a:ext cx="600" cy="1617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419" name="Google Shape;3419;p115"/>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420" name="Google Shape;3420;p115"/>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2 Masked Self Attention</a:t>
            </a:r>
            <a:endParaRPr b="1" i="0" sz="1400" u="none" cap="none" strike="noStrike">
              <a:solidFill>
                <a:srgbClr val="20124D"/>
              </a:solidFill>
              <a:latin typeface="Montserrat"/>
              <a:ea typeface="Montserrat"/>
              <a:cs typeface="Montserrat"/>
              <a:sym typeface="Montserrat"/>
            </a:endParaRPr>
          </a:p>
        </p:txBody>
      </p:sp>
      <p:sp>
        <p:nvSpPr>
          <p:cNvPr id="3421" name="Google Shape;3421;p115"/>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422" name="Google Shape;3422;p115"/>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423" name="Google Shape;3423;p115"/>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115"/>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115"/>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116"/>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431" name="Google Shape;3431;p116"/>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116"/>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433" name="Google Shape;3433;p116"/>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434" name="Google Shape;3434;p116"/>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435" name="Google Shape;3435;p116"/>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116"/>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116"/>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116"/>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439" name="Google Shape;3439;p116"/>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440" name="Google Shape;3440;p116"/>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441" name="Google Shape;3441;p116"/>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442" name="Google Shape;3442;p116"/>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116"/>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116"/>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116"/>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116"/>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116"/>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116"/>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116"/>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116"/>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116"/>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116"/>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116"/>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116"/>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116"/>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116"/>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116"/>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116"/>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116"/>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116"/>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116"/>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116"/>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116"/>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116"/>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116"/>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466" name="Google Shape;3466;p116"/>
          <p:cNvCxnSpPr>
            <a:stCxn id="3451" idx="1"/>
            <a:endCxn id="3465" idx="7"/>
          </p:cNvCxnSpPr>
          <p:nvPr/>
        </p:nvCxnSpPr>
        <p:spPr>
          <a:xfrm flipH="1" rot="-5400000">
            <a:off x="3187505" y="41108"/>
            <a:ext cx="439200" cy="5785800"/>
          </a:xfrm>
          <a:prstGeom prst="curvedConnector3">
            <a:avLst>
              <a:gd fmla="val -62801" name="adj1"/>
            </a:avLst>
          </a:prstGeom>
          <a:noFill/>
          <a:ln cap="flat" cmpd="sng" w="9525">
            <a:solidFill>
              <a:schemeClr val="dk2"/>
            </a:solidFill>
            <a:prstDash val="solid"/>
            <a:round/>
            <a:headEnd len="sm" w="sm" type="none"/>
            <a:tailEnd len="med" w="med" type="stealth"/>
          </a:ln>
        </p:spPr>
      </p:cxnSp>
      <p:cxnSp>
        <p:nvCxnSpPr>
          <p:cNvPr id="3467" name="Google Shape;3467;p116"/>
          <p:cNvCxnSpPr>
            <a:stCxn id="3448" idx="0"/>
            <a:endCxn id="3465" idx="7"/>
          </p:cNvCxnSpPr>
          <p:nvPr/>
        </p:nvCxnSpPr>
        <p:spPr>
          <a:xfrm flipH="1" rot="-5400000">
            <a:off x="3595263" y="448913"/>
            <a:ext cx="476700" cy="4932300"/>
          </a:xfrm>
          <a:prstGeom prst="curvedConnector3">
            <a:avLst>
              <a:gd fmla="val -49953" name="adj1"/>
            </a:avLst>
          </a:prstGeom>
          <a:noFill/>
          <a:ln cap="flat" cmpd="sng" w="9525">
            <a:solidFill>
              <a:schemeClr val="dk2"/>
            </a:solidFill>
            <a:prstDash val="solid"/>
            <a:round/>
            <a:headEnd len="sm" w="sm" type="none"/>
            <a:tailEnd len="med" w="med" type="stealth"/>
          </a:ln>
        </p:spPr>
      </p:cxnSp>
      <p:cxnSp>
        <p:nvCxnSpPr>
          <p:cNvPr id="3468" name="Google Shape;3468;p116"/>
          <p:cNvCxnSpPr>
            <a:stCxn id="3449" idx="0"/>
            <a:endCxn id="3465" idx="7"/>
          </p:cNvCxnSpPr>
          <p:nvPr/>
        </p:nvCxnSpPr>
        <p:spPr>
          <a:xfrm flipH="1" rot="-5400000">
            <a:off x="3992188" y="845663"/>
            <a:ext cx="476700" cy="4138800"/>
          </a:xfrm>
          <a:prstGeom prst="curvedConnector3">
            <a:avLst>
              <a:gd fmla="val -49953" name="adj1"/>
            </a:avLst>
          </a:prstGeom>
          <a:noFill/>
          <a:ln cap="flat" cmpd="sng" w="9525">
            <a:solidFill>
              <a:schemeClr val="dk2"/>
            </a:solidFill>
            <a:prstDash val="solid"/>
            <a:round/>
            <a:headEnd len="sm" w="sm" type="none"/>
            <a:tailEnd len="med" w="med" type="stealth"/>
          </a:ln>
        </p:spPr>
      </p:cxnSp>
      <p:cxnSp>
        <p:nvCxnSpPr>
          <p:cNvPr id="3469" name="Google Shape;3469;p116"/>
          <p:cNvCxnSpPr>
            <a:stCxn id="3450" idx="0"/>
            <a:endCxn id="3465" idx="7"/>
          </p:cNvCxnSpPr>
          <p:nvPr/>
        </p:nvCxnSpPr>
        <p:spPr>
          <a:xfrm flipH="1" rot="-5400000">
            <a:off x="4388963" y="1242563"/>
            <a:ext cx="476700" cy="3345000"/>
          </a:xfrm>
          <a:prstGeom prst="curvedConnector3">
            <a:avLst>
              <a:gd fmla="val -49953" name="adj1"/>
            </a:avLst>
          </a:prstGeom>
          <a:noFill/>
          <a:ln cap="flat" cmpd="sng" w="9525">
            <a:solidFill>
              <a:schemeClr val="dk2"/>
            </a:solidFill>
            <a:prstDash val="solid"/>
            <a:round/>
            <a:headEnd len="sm" w="sm" type="none"/>
            <a:tailEnd len="med" w="med" type="stealth"/>
          </a:ln>
        </p:spPr>
      </p:cxnSp>
      <p:sp>
        <p:nvSpPr>
          <p:cNvPr id="3470" name="Google Shape;3470;p116"/>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471" name="Google Shape;3471;p116"/>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472" name="Google Shape;3472;p116"/>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2 Attention</a:t>
            </a:r>
            <a:endParaRPr b="1" i="0" sz="1400" u="none" cap="none" strike="noStrike">
              <a:solidFill>
                <a:srgbClr val="20124D"/>
              </a:solidFill>
              <a:latin typeface="Montserrat"/>
              <a:ea typeface="Montserrat"/>
              <a:cs typeface="Montserrat"/>
              <a:sym typeface="Montserrat"/>
            </a:endParaRPr>
          </a:p>
        </p:txBody>
      </p:sp>
      <p:sp>
        <p:nvSpPr>
          <p:cNvPr id="3473" name="Google Shape;3473;p116"/>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474" name="Google Shape;3474;p116"/>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116"/>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116"/>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0" name="Shape 3480"/>
        <p:cNvGrpSpPr/>
        <p:nvPr/>
      </p:nvGrpSpPr>
      <p:grpSpPr>
        <a:xfrm>
          <a:off x="0" y="0"/>
          <a:ext cx="0" cy="0"/>
          <a:chOff x="0" y="0"/>
          <a:chExt cx="0" cy="0"/>
        </a:xfrm>
      </p:grpSpPr>
      <p:sp>
        <p:nvSpPr>
          <p:cNvPr id="3481" name="Google Shape;3481;p11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482" name="Google Shape;3482;p117"/>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11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484" name="Google Shape;3484;p11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485" name="Google Shape;3485;p11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486" name="Google Shape;3486;p117"/>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117"/>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117"/>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117"/>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490" name="Google Shape;3490;p117"/>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491" name="Google Shape;3491;p117"/>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492" name="Google Shape;3492;p117"/>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493" name="Google Shape;3493;p117"/>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117"/>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117"/>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117"/>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117"/>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117"/>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117"/>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117"/>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117"/>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117"/>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117"/>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117"/>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117"/>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117"/>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117"/>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117"/>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117"/>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117"/>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117"/>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117"/>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117"/>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117"/>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117"/>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117"/>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117"/>
          <p:cNvSpPr/>
          <p:nvPr/>
        </p:nvSpPr>
        <p:spPr>
          <a:xfrm>
            <a:off x="6015075" y="2676725"/>
            <a:ext cx="313200" cy="257400"/>
          </a:xfrm>
          <a:prstGeom prst="ellipse">
            <a:avLst/>
          </a:prstGeom>
          <a:solidFill>
            <a:srgbClr val="741B4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18" name="Google Shape;3518;p117"/>
          <p:cNvCxnSpPr>
            <a:stCxn id="3514" idx="0"/>
            <a:endCxn id="3517" idx="0"/>
          </p:cNvCxnSpPr>
          <p:nvPr/>
        </p:nvCxnSpPr>
        <p:spPr>
          <a:xfrm flipH="1" rot="-5400000">
            <a:off x="5754000" y="2259725"/>
            <a:ext cx="600" cy="8346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519" name="Google Shape;3519;p117"/>
          <p:cNvCxnSpPr>
            <a:stCxn id="3511" idx="0"/>
            <a:endCxn id="3517" idx="0"/>
          </p:cNvCxnSpPr>
          <p:nvPr/>
        </p:nvCxnSpPr>
        <p:spPr>
          <a:xfrm flipH="1" rot="-5400000">
            <a:off x="5371500" y="1877225"/>
            <a:ext cx="600" cy="15996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520" name="Google Shape;3520;p11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521" name="Google Shape;3521;p117"/>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3 Masked Self Attention</a:t>
            </a:r>
            <a:endParaRPr b="1" i="0" sz="1400" u="none" cap="none" strike="noStrike">
              <a:solidFill>
                <a:srgbClr val="20124D"/>
              </a:solidFill>
              <a:latin typeface="Montserrat"/>
              <a:ea typeface="Montserrat"/>
              <a:cs typeface="Montserrat"/>
              <a:sym typeface="Montserrat"/>
            </a:endParaRPr>
          </a:p>
        </p:txBody>
      </p:sp>
      <p:sp>
        <p:nvSpPr>
          <p:cNvPr id="3522" name="Google Shape;3522;p117"/>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523" name="Google Shape;3523;p117"/>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524" name="Google Shape;3524;p117"/>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117"/>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117"/>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117"/>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1" name="Shape 3531"/>
        <p:cNvGrpSpPr/>
        <p:nvPr/>
      </p:nvGrpSpPr>
      <p:grpSpPr>
        <a:xfrm>
          <a:off x="0" y="0"/>
          <a:ext cx="0" cy="0"/>
          <a:chOff x="0" y="0"/>
          <a:chExt cx="0" cy="0"/>
        </a:xfrm>
      </p:grpSpPr>
      <p:sp>
        <p:nvSpPr>
          <p:cNvPr id="3532" name="Google Shape;3532;p118"/>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533" name="Google Shape;3533;p118"/>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118"/>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535" name="Google Shape;3535;p118"/>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536" name="Google Shape;3536;p118"/>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537" name="Google Shape;3537;p118"/>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118"/>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118"/>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118"/>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541" name="Google Shape;3541;p118"/>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542" name="Google Shape;3542;p118"/>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543" name="Google Shape;3543;p118"/>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544" name="Google Shape;3544;p118"/>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118"/>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118"/>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7" name="Google Shape;3547;p118"/>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8" name="Google Shape;3548;p118"/>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118"/>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0" name="Google Shape;3550;p118"/>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1" name="Google Shape;3551;p118"/>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118"/>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3" name="Google Shape;3553;p118"/>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4" name="Google Shape;3554;p118"/>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118"/>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118"/>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118"/>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8" name="Google Shape;3558;p118"/>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9" name="Google Shape;3559;p118"/>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118"/>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118"/>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118"/>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118"/>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118"/>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118"/>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118"/>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118"/>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118"/>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569" name="Google Shape;3569;p118"/>
          <p:cNvCxnSpPr>
            <a:stCxn id="3553" idx="1"/>
            <a:endCxn id="3568" idx="7"/>
          </p:cNvCxnSpPr>
          <p:nvPr/>
        </p:nvCxnSpPr>
        <p:spPr>
          <a:xfrm flipH="1" rot="-5400000">
            <a:off x="3397955" y="-169342"/>
            <a:ext cx="600" cy="5768100"/>
          </a:xfrm>
          <a:prstGeom prst="curvedConnector3">
            <a:avLst>
              <a:gd fmla="val -45970120" name="adj1"/>
            </a:avLst>
          </a:prstGeom>
          <a:noFill/>
          <a:ln cap="flat" cmpd="sng" w="9525">
            <a:solidFill>
              <a:schemeClr val="dk2"/>
            </a:solidFill>
            <a:prstDash val="solid"/>
            <a:round/>
            <a:headEnd len="sm" w="sm" type="none"/>
            <a:tailEnd len="med" w="med" type="stealth"/>
          </a:ln>
        </p:spPr>
      </p:cxnSp>
      <p:cxnSp>
        <p:nvCxnSpPr>
          <p:cNvPr id="3570" name="Google Shape;3570;p118"/>
          <p:cNvCxnSpPr>
            <a:stCxn id="3550" idx="0"/>
            <a:endCxn id="3568" idx="7"/>
          </p:cNvCxnSpPr>
          <p:nvPr/>
        </p:nvCxnSpPr>
        <p:spPr>
          <a:xfrm flipH="1" rot="-5400000">
            <a:off x="3806013" y="238163"/>
            <a:ext cx="37800" cy="4914900"/>
          </a:xfrm>
          <a:prstGeom prst="curvedConnector3">
            <a:avLst>
              <a:gd fmla="val -629960" name="adj1"/>
            </a:avLst>
          </a:prstGeom>
          <a:noFill/>
          <a:ln cap="flat" cmpd="sng" w="9525">
            <a:solidFill>
              <a:schemeClr val="dk2"/>
            </a:solidFill>
            <a:prstDash val="solid"/>
            <a:round/>
            <a:headEnd len="sm" w="sm" type="none"/>
            <a:tailEnd len="med" w="med" type="stealth"/>
          </a:ln>
        </p:spPr>
      </p:cxnSp>
      <p:cxnSp>
        <p:nvCxnSpPr>
          <p:cNvPr id="3571" name="Google Shape;3571;p118"/>
          <p:cNvCxnSpPr>
            <a:stCxn id="3551" idx="0"/>
            <a:endCxn id="3568" idx="7"/>
          </p:cNvCxnSpPr>
          <p:nvPr/>
        </p:nvCxnSpPr>
        <p:spPr>
          <a:xfrm flipH="1" rot="-5400000">
            <a:off x="4202938" y="634913"/>
            <a:ext cx="37800" cy="4121400"/>
          </a:xfrm>
          <a:prstGeom prst="curvedConnector3">
            <a:avLst>
              <a:gd fmla="val -629960" name="adj1"/>
            </a:avLst>
          </a:prstGeom>
          <a:noFill/>
          <a:ln cap="flat" cmpd="sng" w="9525">
            <a:solidFill>
              <a:schemeClr val="dk2"/>
            </a:solidFill>
            <a:prstDash val="solid"/>
            <a:round/>
            <a:headEnd len="sm" w="sm" type="none"/>
            <a:tailEnd len="sm" w="sm" type="none"/>
          </a:ln>
        </p:spPr>
      </p:cxnSp>
      <p:cxnSp>
        <p:nvCxnSpPr>
          <p:cNvPr id="3572" name="Google Shape;3572;p118"/>
          <p:cNvCxnSpPr>
            <a:stCxn id="3552" idx="0"/>
            <a:endCxn id="3568" idx="7"/>
          </p:cNvCxnSpPr>
          <p:nvPr/>
        </p:nvCxnSpPr>
        <p:spPr>
          <a:xfrm flipH="1" rot="-5400000">
            <a:off x="4599713" y="1031813"/>
            <a:ext cx="37800" cy="3327600"/>
          </a:xfrm>
          <a:prstGeom prst="curvedConnector3">
            <a:avLst>
              <a:gd fmla="val -629960" name="adj1"/>
            </a:avLst>
          </a:prstGeom>
          <a:noFill/>
          <a:ln cap="flat" cmpd="sng" w="9525">
            <a:solidFill>
              <a:schemeClr val="dk2"/>
            </a:solidFill>
            <a:prstDash val="solid"/>
            <a:round/>
            <a:headEnd len="sm" w="sm" type="none"/>
            <a:tailEnd len="sm" w="sm" type="none"/>
          </a:ln>
        </p:spPr>
      </p:cxnSp>
      <p:sp>
        <p:nvSpPr>
          <p:cNvPr id="3573" name="Google Shape;3573;p118"/>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574" name="Google Shape;3574;p118"/>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575" name="Google Shape;3575;p118"/>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3 Attention</a:t>
            </a:r>
            <a:endParaRPr b="1" i="0" sz="1400" u="none" cap="none" strike="noStrike">
              <a:solidFill>
                <a:srgbClr val="20124D"/>
              </a:solidFill>
              <a:latin typeface="Montserrat"/>
              <a:ea typeface="Montserrat"/>
              <a:cs typeface="Montserrat"/>
              <a:sym typeface="Montserrat"/>
            </a:endParaRPr>
          </a:p>
        </p:txBody>
      </p:sp>
      <p:sp>
        <p:nvSpPr>
          <p:cNvPr id="3576" name="Google Shape;3576;p118"/>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577" name="Google Shape;3577;p118"/>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118"/>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118"/>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118"/>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4" name="Shape 3584"/>
        <p:cNvGrpSpPr/>
        <p:nvPr/>
      </p:nvGrpSpPr>
      <p:grpSpPr>
        <a:xfrm>
          <a:off x="0" y="0"/>
          <a:ext cx="0" cy="0"/>
          <a:chOff x="0" y="0"/>
          <a:chExt cx="0" cy="0"/>
        </a:xfrm>
      </p:grpSpPr>
      <p:sp>
        <p:nvSpPr>
          <p:cNvPr id="3585" name="Google Shape;3585;p119"/>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586" name="Google Shape;3586;p119"/>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119"/>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588" name="Google Shape;3588;p119"/>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589" name="Google Shape;3589;p119"/>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590" name="Google Shape;3590;p119"/>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119"/>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119"/>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119"/>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594" name="Google Shape;3594;p119"/>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595" name="Google Shape;3595;p119"/>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596" name="Google Shape;3596;p119"/>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597" name="Google Shape;3597;p119"/>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119"/>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119"/>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119"/>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119"/>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119"/>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119"/>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119"/>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119"/>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119"/>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119"/>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119"/>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119"/>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119"/>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119"/>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119"/>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119"/>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119"/>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119"/>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119"/>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119"/>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119"/>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119"/>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119"/>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119"/>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622" name="Google Shape;3622;p119"/>
          <p:cNvCxnSpPr/>
          <p:nvPr/>
        </p:nvCxnSpPr>
        <p:spPr>
          <a:xfrm rot="10800000">
            <a:off x="6021275" y="1217675"/>
            <a:ext cx="5100" cy="777000"/>
          </a:xfrm>
          <a:prstGeom prst="straightConnector1">
            <a:avLst/>
          </a:prstGeom>
          <a:noFill/>
          <a:ln cap="flat" cmpd="sng" w="9525">
            <a:solidFill>
              <a:schemeClr val="dk2"/>
            </a:solidFill>
            <a:prstDash val="solid"/>
            <a:round/>
            <a:headEnd len="sm" w="sm" type="none"/>
            <a:tailEnd len="med" w="med" type="triangle"/>
          </a:ln>
        </p:spPr>
      </p:cxnSp>
      <p:sp>
        <p:nvSpPr>
          <p:cNvPr id="3623" name="Google Shape;3623;p119"/>
          <p:cNvSpPr txBox="1"/>
          <p:nvPr/>
        </p:nvSpPr>
        <p:spPr>
          <a:xfrm>
            <a:off x="5395025" y="773675"/>
            <a:ext cx="1257600" cy="444000"/>
          </a:xfrm>
          <a:prstGeom prst="rect">
            <a:avLst/>
          </a:prstGeom>
          <a:solidFill>
            <a:srgbClr val="3D85C6"/>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rencontrer</a:t>
            </a:r>
            <a:endParaRPr b="1" i="0" sz="1400" u="none" cap="none" strike="noStrike">
              <a:solidFill>
                <a:srgbClr val="000000"/>
              </a:solidFill>
              <a:latin typeface="Montserrat"/>
              <a:ea typeface="Montserrat"/>
              <a:cs typeface="Montserrat"/>
              <a:sym typeface="Montserrat"/>
            </a:endParaRPr>
          </a:p>
        </p:txBody>
      </p:sp>
      <p:sp>
        <p:nvSpPr>
          <p:cNvPr id="3624" name="Google Shape;3624;p119"/>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625" name="Google Shape;3625;p119"/>
          <p:cNvSpPr txBox="1"/>
          <p:nvPr/>
        </p:nvSpPr>
        <p:spPr>
          <a:xfrm>
            <a:off x="4310725" y="1994675"/>
            <a:ext cx="3477600" cy="396000"/>
          </a:xfrm>
          <a:prstGeom prst="rect">
            <a:avLst/>
          </a:prstGeom>
          <a:solidFill>
            <a:srgbClr val="E1D5E7"/>
          </a:solidFill>
          <a:ln cap="flat" cmpd="sng" w="9525">
            <a:solidFill>
              <a:srgbClr val="9673A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Linear + Softmax</a:t>
            </a:r>
            <a:endParaRPr b="0" i="0" sz="1400" u="none" cap="none" strike="noStrike">
              <a:solidFill>
                <a:srgbClr val="000000"/>
              </a:solidFill>
              <a:latin typeface="Montserrat"/>
              <a:ea typeface="Montserrat"/>
              <a:cs typeface="Montserrat"/>
              <a:sym typeface="Montserrat"/>
            </a:endParaRPr>
          </a:p>
        </p:txBody>
      </p:sp>
      <p:sp>
        <p:nvSpPr>
          <p:cNvPr id="3626" name="Google Shape;3626;p119"/>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11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628" name="Google Shape;3628;p119"/>
          <p:cNvSpPr txBox="1"/>
          <p:nvPr/>
        </p:nvSpPr>
        <p:spPr>
          <a:xfrm>
            <a:off x="54636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3629" name="Google Shape;3629;p119"/>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119"/>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119"/>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5" name="Shape 3635"/>
        <p:cNvGrpSpPr/>
        <p:nvPr/>
      </p:nvGrpSpPr>
      <p:grpSpPr>
        <a:xfrm>
          <a:off x="0" y="0"/>
          <a:ext cx="0" cy="0"/>
          <a:chOff x="0" y="0"/>
          <a:chExt cx="0" cy="0"/>
        </a:xfrm>
      </p:grpSpPr>
      <p:sp>
        <p:nvSpPr>
          <p:cNvPr id="3636" name="Google Shape;3636;p120"/>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637" name="Google Shape;3637;p120"/>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120"/>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639" name="Google Shape;3639;p120"/>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640" name="Google Shape;3640;p120"/>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641" name="Google Shape;3641;p120"/>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120"/>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120"/>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120"/>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645" name="Google Shape;3645;p120"/>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646" name="Google Shape;3646;p120"/>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647" name="Google Shape;3647;p120"/>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120"/>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120"/>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120"/>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120"/>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120"/>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120"/>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120"/>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120"/>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120"/>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120"/>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120"/>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120"/>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120"/>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120"/>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120"/>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120"/>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120"/>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120"/>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120"/>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120"/>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120"/>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120"/>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120"/>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120"/>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120"/>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673" name="Google Shape;3673;p120"/>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3674" name="Google Shape;3674;p120"/>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675" name="Google Shape;3675;p120"/>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676" name="Google Shape;3676;p120"/>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0" name="Shape 3680"/>
        <p:cNvGrpSpPr/>
        <p:nvPr/>
      </p:nvGrpSpPr>
      <p:grpSpPr>
        <a:xfrm>
          <a:off x="0" y="0"/>
          <a:ext cx="0" cy="0"/>
          <a:chOff x="0" y="0"/>
          <a:chExt cx="0" cy="0"/>
        </a:xfrm>
      </p:grpSpPr>
      <p:sp>
        <p:nvSpPr>
          <p:cNvPr id="3681" name="Google Shape;3681;p121"/>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682" name="Google Shape;3682;p121"/>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121"/>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684" name="Google Shape;3684;p121"/>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685" name="Google Shape;3685;p121"/>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686" name="Google Shape;3686;p121"/>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121"/>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121"/>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121"/>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690" name="Google Shape;3690;p121"/>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691" name="Google Shape;3691;p121"/>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692" name="Google Shape;3692;p121"/>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121"/>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121"/>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121"/>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121"/>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121"/>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121"/>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121"/>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121"/>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121"/>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121"/>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121"/>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121"/>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121"/>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121"/>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121"/>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121"/>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121"/>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121"/>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121"/>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121"/>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121"/>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121"/>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121"/>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121"/>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121"/>
          <p:cNvSpPr/>
          <p:nvPr/>
        </p:nvSpPr>
        <p:spPr>
          <a:xfrm>
            <a:off x="6966375" y="3554875"/>
            <a:ext cx="313200" cy="257400"/>
          </a:xfrm>
          <a:prstGeom prst="ellipse">
            <a:avLst/>
          </a:prstGeom>
          <a:solidFill>
            <a:srgbClr val="134F5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18" name="Google Shape;3718;p121"/>
          <p:cNvCxnSpPr>
            <a:stCxn id="3704" idx="0"/>
            <a:endCxn id="3717" idx="0"/>
          </p:cNvCxnSpPr>
          <p:nvPr/>
        </p:nvCxnSpPr>
        <p:spPr>
          <a:xfrm flipH="1" rot="-5400000">
            <a:off x="5847150" y="2279725"/>
            <a:ext cx="600" cy="25509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719" name="Google Shape;3719;p121"/>
          <p:cNvCxnSpPr>
            <a:stCxn id="3711" idx="0"/>
            <a:endCxn id="3717" idx="0"/>
          </p:cNvCxnSpPr>
          <p:nvPr/>
        </p:nvCxnSpPr>
        <p:spPr>
          <a:xfrm flipH="1" rot="-5400000">
            <a:off x="6229650" y="2662225"/>
            <a:ext cx="600" cy="17859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720" name="Google Shape;3720;p121"/>
          <p:cNvCxnSpPr>
            <a:stCxn id="3714" idx="0"/>
            <a:endCxn id="3717" idx="0"/>
          </p:cNvCxnSpPr>
          <p:nvPr/>
        </p:nvCxnSpPr>
        <p:spPr>
          <a:xfrm flipH="1" rot="-5400000">
            <a:off x="6655825" y="3088225"/>
            <a:ext cx="600" cy="9339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721" name="Google Shape;3721;p12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722" name="Google Shape;3722;p121"/>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3723" name="Google Shape;3723;p121"/>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724" name="Google Shape;3724;p121"/>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725" name="Google Shape;3725;p121"/>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9" name="Shape 3729"/>
        <p:cNvGrpSpPr/>
        <p:nvPr/>
      </p:nvGrpSpPr>
      <p:grpSpPr>
        <a:xfrm>
          <a:off x="0" y="0"/>
          <a:ext cx="0" cy="0"/>
          <a:chOff x="0" y="0"/>
          <a:chExt cx="0" cy="0"/>
        </a:xfrm>
      </p:grpSpPr>
      <p:sp>
        <p:nvSpPr>
          <p:cNvPr id="3730" name="Google Shape;3730;p122"/>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731" name="Google Shape;3731;p122"/>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122"/>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733" name="Google Shape;3733;p122"/>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734" name="Google Shape;3734;p122"/>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735" name="Google Shape;3735;p122"/>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122"/>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122"/>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122"/>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739" name="Google Shape;3739;p122"/>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740" name="Google Shape;3740;p122"/>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741" name="Google Shape;3741;p122"/>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122"/>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122"/>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122"/>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122"/>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122"/>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122"/>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122"/>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122"/>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122"/>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122"/>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122"/>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122"/>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122"/>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122"/>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122"/>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122"/>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122"/>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122"/>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122"/>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122"/>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122"/>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122"/>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122"/>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122"/>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122"/>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767" name="Google Shape;3767;p122"/>
          <p:cNvCxnSpPr>
            <a:stCxn id="3750" idx="0"/>
            <a:endCxn id="3766" idx="0"/>
          </p:cNvCxnSpPr>
          <p:nvPr/>
        </p:nvCxnSpPr>
        <p:spPr>
          <a:xfrm flipH="1" rot="-5400000">
            <a:off x="3434888" y="-133237"/>
            <a:ext cx="878100" cy="64980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3768" name="Google Shape;3768;p122"/>
          <p:cNvCxnSpPr>
            <a:stCxn id="3747" idx="0"/>
            <a:endCxn id="3766" idx="0"/>
          </p:cNvCxnSpPr>
          <p:nvPr/>
        </p:nvCxnSpPr>
        <p:spPr>
          <a:xfrm flipH="1" rot="-5400000">
            <a:off x="3806163" y="238013"/>
            <a:ext cx="878100" cy="57555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3769" name="Google Shape;3769;p122"/>
          <p:cNvCxnSpPr>
            <a:stCxn id="3748" idx="0"/>
            <a:endCxn id="3766" idx="0"/>
          </p:cNvCxnSpPr>
          <p:nvPr/>
        </p:nvCxnSpPr>
        <p:spPr>
          <a:xfrm flipH="1" rot="-5400000">
            <a:off x="4202938" y="634913"/>
            <a:ext cx="878100" cy="49617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3770" name="Google Shape;3770;p122"/>
          <p:cNvCxnSpPr>
            <a:stCxn id="3749" idx="0"/>
            <a:endCxn id="3766" idx="0"/>
          </p:cNvCxnSpPr>
          <p:nvPr/>
        </p:nvCxnSpPr>
        <p:spPr>
          <a:xfrm flipH="1" rot="-5400000">
            <a:off x="4599863" y="1031663"/>
            <a:ext cx="878100" cy="4168200"/>
          </a:xfrm>
          <a:prstGeom prst="curvedConnector3">
            <a:avLst>
              <a:gd fmla="val -27118" name="adj1"/>
            </a:avLst>
          </a:prstGeom>
          <a:noFill/>
          <a:ln cap="flat" cmpd="sng" w="9525">
            <a:solidFill>
              <a:schemeClr val="dk2"/>
            </a:solidFill>
            <a:prstDash val="solid"/>
            <a:round/>
            <a:headEnd len="sm" w="sm" type="none"/>
            <a:tailEnd len="med" w="med" type="stealth"/>
          </a:ln>
        </p:spPr>
      </p:cxnSp>
      <p:sp>
        <p:nvSpPr>
          <p:cNvPr id="3771" name="Google Shape;3771;p122"/>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772" name="Google Shape;3772;p122"/>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773" name="Google Shape;3773;p122"/>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1 Attention</a:t>
            </a:r>
            <a:endParaRPr b="1" i="0" sz="1400" u="none" cap="none" strike="noStrike">
              <a:solidFill>
                <a:srgbClr val="20124D"/>
              </a:solidFill>
              <a:latin typeface="Montserrat"/>
              <a:ea typeface="Montserrat"/>
              <a:cs typeface="Montserrat"/>
              <a:sym typeface="Montserrat"/>
            </a:endParaRPr>
          </a:p>
        </p:txBody>
      </p:sp>
      <p:sp>
        <p:nvSpPr>
          <p:cNvPr id="3774" name="Google Shape;3774;p122"/>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775" name="Google Shape;3775;p122"/>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158" name="Google Shape;158;p2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59" name="Google Shape;159;p24"/>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60" name="Google Shape;160;p24"/>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0.1*65+100 = 106.5</a:t>
            </a:r>
            <a:endParaRPr/>
          </a:p>
        </p:txBody>
      </p:sp>
      <p:cxnSp>
        <p:nvCxnSpPr>
          <p:cNvPr id="161" name="Google Shape;161;p24"/>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162" name="Google Shape;162;p24"/>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163" name="Google Shape;163;p24"/>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4" name="Google Shape;164;p24"/>
          <p:cNvSpPr txBox="1"/>
          <p:nvPr/>
        </p:nvSpPr>
        <p:spPr>
          <a:xfrm>
            <a:off x="7606025" y="971425"/>
            <a:ext cx="11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 </a:t>
            </a:r>
            <a:endParaRPr/>
          </a:p>
        </p:txBody>
      </p:sp>
      <p:cxnSp>
        <p:nvCxnSpPr>
          <p:cNvPr id="165" name="Google Shape;165;p24"/>
          <p:cNvCxnSpPr/>
          <p:nvPr/>
        </p:nvCxnSpPr>
        <p:spPr>
          <a:xfrm flipH="1" rot="10800000">
            <a:off x="4509300" y="3463650"/>
            <a:ext cx="3186900" cy="572700"/>
          </a:xfrm>
          <a:prstGeom prst="straightConnector1">
            <a:avLst/>
          </a:prstGeom>
          <a:noFill/>
          <a:ln cap="flat" cmpd="sng" w="9525">
            <a:solidFill>
              <a:schemeClr val="dk2"/>
            </a:solidFill>
            <a:prstDash val="solid"/>
            <a:round/>
            <a:headEnd len="med" w="med" type="none"/>
            <a:tailEnd len="med" w="med" type="none"/>
          </a:ln>
        </p:spPr>
      </p:cxnSp>
      <p:sp>
        <p:nvSpPr>
          <p:cNvPr id="166" name="Google Shape;166;p24"/>
          <p:cNvSpPr txBox="1"/>
          <p:nvPr/>
        </p:nvSpPr>
        <p:spPr>
          <a:xfrm>
            <a:off x="3926025" y="39408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endParaRPr/>
          </a:p>
        </p:txBody>
      </p:sp>
      <p:cxnSp>
        <p:nvCxnSpPr>
          <p:cNvPr id="167" name="Google Shape;167;p24"/>
          <p:cNvCxnSpPr/>
          <p:nvPr/>
        </p:nvCxnSpPr>
        <p:spPr>
          <a:xfrm rot="10800000">
            <a:off x="6513675" y="3739275"/>
            <a:ext cx="0" cy="594000"/>
          </a:xfrm>
          <a:prstGeom prst="straightConnector1">
            <a:avLst/>
          </a:prstGeom>
          <a:noFill/>
          <a:ln cap="flat" cmpd="sng" w="9525">
            <a:solidFill>
              <a:schemeClr val="dk2"/>
            </a:solidFill>
            <a:prstDash val="solid"/>
            <a:round/>
            <a:headEnd len="med" w="med" type="none"/>
            <a:tailEnd len="med" w="med" type="triangle"/>
          </a:ln>
        </p:spPr>
      </p:cxnSp>
      <p:sp>
        <p:nvSpPr>
          <p:cNvPr id="168" name="Google Shape;168;p24"/>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endParaRPr/>
          </a:p>
        </p:txBody>
      </p:sp>
      <p:sp>
        <p:nvSpPr>
          <p:cNvPr id="169" name="Google Shape;169;p24"/>
          <p:cNvSpPr/>
          <p:nvPr/>
        </p:nvSpPr>
        <p:spPr>
          <a:xfrm rot="-631830">
            <a:off x="549493" y="1684745"/>
            <a:ext cx="5389064" cy="186758"/>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5113750" y="3855950"/>
            <a:ext cx="116700" cy="9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24"/>
          <p:cNvCxnSpPr>
            <a:endCxn id="170" idx="7"/>
          </p:cNvCxnSpPr>
          <p:nvPr/>
        </p:nvCxnSpPr>
        <p:spPr>
          <a:xfrm flipH="1">
            <a:off x="5213360" y="1300180"/>
            <a:ext cx="1671600" cy="2570400"/>
          </a:xfrm>
          <a:prstGeom prst="straightConnector1">
            <a:avLst/>
          </a:prstGeom>
          <a:noFill/>
          <a:ln cap="flat" cmpd="sng" w="9525">
            <a:solidFill>
              <a:schemeClr val="dk2"/>
            </a:solidFill>
            <a:prstDash val="solid"/>
            <a:round/>
            <a:headEnd len="med" w="med" type="none"/>
            <a:tailEnd len="med" w="med" type="triangle"/>
          </a:ln>
        </p:spPr>
      </p:cxnSp>
      <p:sp>
        <p:nvSpPr>
          <p:cNvPr id="172" name="Google Shape;172;p24"/>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173" name="Google Shape;173;p24"/>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9" name="Shape 3779"/>
        <p:cNvGrpSpPr/>
        <p:nvPr/>
      </p:nvGrpSpPr>
      <p:grpSpPr>
        <a:xfrm>
          <a:off x="0" y="0"/>
          <a:ext cx="0" cy="0"/>
          <a:chOff x="0" y="0"/>
          <a:chExt cx="0" cy="0"/>
        </a:xfrm>
      </p:grpSpPr>
      <p:sp>
        <p:nvSpPr>
          <p:cNvPr id="3780" name="Google Shape;3780;p123"/>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781" name="Google Shape;3781;p123"/>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2" name="Google Shape;3782;p123"/>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783" name="Google Shape;3783;p123"/>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784" name="Google Shape;3784;p123"/>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785" name="Google Shape;3785;p123"/>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123"/>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123"/>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123"/>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789" name="Google Shape;3789;p123"/>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790" name="Google Shape;3790;p123"/>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791" name="Google Shape;3791;p123"/>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123"/>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123"/>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123"/>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123"/>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123"/>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123"/>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123"/>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123"/>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123"/>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123"/>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123"/>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123"/>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123"/>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123"/>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123"/>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123"/>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123"/>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123"/>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123"/>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123"/>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123"/>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123"/>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123"/>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123"/>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123"/>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123"/>
          <p:cNvSpPr/>
          <p:nvPr/>
        </p:nvSpPr>
        <p:spPr>
          <a:xfrm>
            <a:off x="6966375" y="3115800"/>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18" name="Google Shape;3818;p123"/>
          <p:cNvCxnSpPr>
            <a:stCxn id="3806" idx="0"/>
            <a:endCxn id="3817" idx="0"/>
          </p:cNvCxnSpPr>
          <p:nvPr/>
        </p:nvCxnSpPr>
        <p:spPr>
          <a:xfrm flipH="1" rot="-5400000">
            <a:off x="5847150" y="1840650"/>
            <a:ext cx="600" cy="25509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819" name="Google Shape;3819;p123"/>
          <p:cNvCxnSpPr>
            <a:stCxn id="3811" idx="0"/>
            <a:endCxn id="3817" idx="0"/>
          </p:cNvCxnSpPr>
          <p:nvPr/>
        </p:nvCxnSpPr>
        <p:spPr>
          <a:xfrm flipH="1" rot="-5400000">
            <a:off x="6229650" y="2223150"/>
            <a:ext cx="600" cy="17859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820" name="Google Shape;3820;p123"/>
          <p:cNvCxnSpPr>
            <a:stCxn id="3814" idx="0"/>
            <a:endCxn id="3817" idx="0"/>
          </p:cNvCxnSpPr>
          <p:nvPr/>
        </p:nvCxnSpPr>
        <p:spPr>
          <a:xfrm flipH="1" rot="-5400000">
            <a:off x="6655825" y="2649150"/>
            <a:ext cx="600" cy="9339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821" name="Google Shape;3821;p123"/>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822" name="Google Shape;3822;p123"/>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2 Masked Self Attention</a:t>
            </a:r>
            <a:endParaRPr b="1" i="0" sz="1400" u="none" cap="none" strike="noStrike">
              <a:solidFill>
                <a:srgbClr val="20124D"/>
              </a:solidFill>
              <a:latin typeface="Montserrat"/>
              <a:ea typeface="Montserrat"/>
              <a:cs typeface="Montserrat"/>
              <a:sym typeface="Montserrat"/>
            </a:endParaRPr>
          </a:p>
        </p:txBody>
      </p:sp>
      <p:sp>
        <p:nvSpPr>
          <p:cNvPr id="3823" name="Google Shape;3823;p123"/>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824" name="Google Shape;3824;p123"/>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825" name="Google Shape;3825;p123"/>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9" name="Shape 3829"/>
        <p:cNvGrpSpPr/>
        <p:nvPr/>
      </p:nvGrpSpPr>
      <p:grpSpPr>
        <a:xfrm>
          <a:off x="0" y="0"/>
          <a:ext cx="0" cy="0"/>
          <a:chOff x="0" y="0"/>
          <a:chExt cx="0" cy="0"/>
        </a:xfrm>
      </p:grpSpPr>
      <p:sp>
        <p:nvSpPr>
          <p:cNvPr id="3830" name="Google Shape;3830;p124"/>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831" name="Google Shape;3831;p124"/>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124"/>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833" name="Google Shape;3833;p124"/>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834" name="Google Shape;3834;p124"/>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835" name="Google Shape;3835;p124"/>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124"/>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124"/>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124"/>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839" name="Google Shape;3839;p124"/>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840" name="Google Shape;3840;p124"/>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841" name="Google Shape;3841;p124"/>
          <p:cNvSpPr txBox="1"/>
          <p:nvPr/>
        </p:nvSpPr>
        <p:spPr>
          <a:xfrm>
            <a:off x="6617375" y="3953500"/>
            <a:ext cx="1087500" cy="444000"/>
          </a:xfrm>
          <a:prstGeom prst="rect">
            <a:avLst/>
          </a:prstGeom>
          <a:solidFill>
            <a:srgbClr val="D9EAD3"/>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842" name="Google Shape;3842;p124"/>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124"/>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124"/>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124"/>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124"/>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124"/>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124"/>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124"/>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124"/>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124"/>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124"/>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124"/>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124"/>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124"/>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124"/>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124"/>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124"/>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124"/>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124"/>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124"/>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124"/>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124"/>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124"/>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124"/>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124"/>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124"/>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124"/>
          <p:cNvSpPr/>
          <p:nvPr/>
        </p:nvSpPr>
        <p:spPr>
          <a:xfrm>
            <a:off x="6966375" y="3115800"/>
            <a:ext cx="313200" cy="257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869" name="Google Shape;3869;p124"/>
          <p:cNvCxnSpPr>
            <a:stCxn id="3851" idx="1"/>
            <a:endCxn id="3868" idx="0"/>
          </p:cNvCxnSpPr>
          <p:nvPr/>
        </p:nvCxnSpPr>
        <p:spPr>
          <a:xfrm flipH="1" rot="-5400000">
            <a:off x="3617855" y="-389242"/>
            <a:ext cx="401400" cy="6608700"/>
          </a:xfrm>
          <a:prstGeom prst="curvedConnector3">
            <a:avLst>
              <a:gd fmla="val -68715" name="adj1"/>
            </a:avLst>
          </a:prstGeom>
          <a:noFill/>
          <a:ln cap="flat" cmpd="sng" w="9525">
            <a:solidFill>
              <a:schemeClr val="dk2"/>
            </a:solidFill>
            <a:prstDash val="solid"/>
            <a:round/>
            <a:headEnd len="sm" w="sm" type="none"/>
            <a:tailEnd len="med" w="med" type="stealth"/>
          </a:ln>
        </p:spPr>
      </p:cxnSp>
      <p:cxnSp>
        <p:nvCxnSpPr>
          <p:cNvPr id="3870" name="Google Shape;3870;p124"/>
          <p:cNvCxnSpPr>
            <a:stCxn id="3848" idx="0"/>
            <a:endCxn id="3868" idx="0"/>
          </p:cNvCxnSpPr>
          <p:nvPr/>
        </p:nvCxnSpPr>
        <p:spPr>
          <a:xfrm flipH="1" rot="-5400000">
            <a:off x="4025613" y="18563"/>
            <a:ext cx="439200" cy="57555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3871" name="Google Shape;3871;p124"/>
          <p:cNvCxnSpPr>
            <a:stCxn id="3849" idx="0"/>
            <a:endCxn id="3868" idx="0"/>
          </p:cNvCxnSpPr>
          <p:nvPr/>
        </p:nvCxnSpPr>
        <p:spPr>
          <a:xfrm flipH="1" rot="-5400000">
            <a:off x="4422388" y="415463"/>
            <a:ext cx="439200" cy="49617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3872" name="Google Shape;3872;p124"/>
          <p:cNvCxnSpPr>
            <a:stCxn id="3850" idx="0"/>
            <a:endCxn id="3868" idx="0"/>
          </p:cNvCxnSpPr>
          <p:nvPr/>
        </p:nvCxnSpPr>
        <p:spPr>
          <a:xfrm flipH="1" rot="-5400000">
            <a:off x="4819313" y="812213"/>
            <a:ext cx="439200" cy="4168200"/>
          </a:xfrm>
          <a:prstGeom prst="curvedConnector3">
            <a:avLst>
              <a:gd fmla="val -54218" name="adj1"/>
            </a:avLst>
          </a:prstGeom>
          <a:noFill/>
          <a:ln cap="flat" cmpd="sng" w="9525">
            <a:solidFill>
              <a:schemeClr val="dk2"/>
            </a:solidFill>
            <a:prstDash val="solid"/>
            <a:round/>
            <a:headEnd len="sm" w="sm" type="none"/>
            <a:tailEnd len="med" w="med" type="stealth"/>
          </a:ln>
        </p:spPr>
      </p:cxnSp>
      <p:sp>
        <p:nvSpPr>
          <p:cNvPr id="3873" name="Google Shape;3873;p124"/>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874" name="Google Shape;3874;p124"/>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875" name="Google Shape;3875;p124"/>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876" name="Google Shape;3876;p124"/>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2 Attention</a:t>
            </a:r>
            <a:endParaRPr b="1" i="0" sz="1400" u="none" cap="none" strike="noStrike">
              <a:solidFill>
                <a:srgbClr val="20124D"/>
              </a:solidFill>
              <a:latin typeface="Montserrat"/>
              <a:ea typeface="Montserrat"/>
              <a:cs typeface="Montserrat"/>
              <a:sym typeface="Montserrat"/>
            </a:endParaRPr>
          </a:p>
        </p:txBody>
      </p:sp>
      <p:sp>
        <p:nvSpPr>
          <p:cNvPr id="3877" name="Google Shape;3877;p124"/>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878" name="Google Shape;3878;p124"/>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2" name="Shape 3882"/>
        <p:cNvGrpSpPr/>
        <p:nvPr/>
      </p:nvGrpSpPr>
      <p:grpSpPr>
        <a:xfrm>
          <a:off x="0" y="0"/>
          <a:ext cx="0" cy="0"/>
          <a:chOff x="0" y="0"/>
          <a:chExt cx="0" cy="0"/>
        </a:xfrm>
      </p:grpSpPr>
      <p:sp>
        <p:nvSpPr>
          <p:cNvPr id="3883" name="Google Shape;3883;p125"/>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884" name="Google Shape;3884;p125"/>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125"/>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886" name="Google Shape;3886;p125"/>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887" name="Google Shape;3887;p125"/>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888" name="Google Shape;3888;p125"/>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125"/>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125"/>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125"/>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892" name="Google Shape;3892;p125"/>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893" name="Google Shape;3893;p125"/>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894" name="Google Shape;3894;p125"/>
          <p:cNvSpPr txBox="1"/>
          <p:nvPr/>
        </p:nvSpPr>
        <p:spPr>
          <a:xfrm>
            <a:off x="6617375" y="3953500"/>
            <a:ext cx="1087500" cy="444000"/>
          </a:xfrm>
          <a:prstGeom prst="rect">
            <a:avLst/>
          </a:prstGeom>
          <a:solidFill>
            <a:srgbClr val="D9EAD3"/>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895" name="Google Shape;3895;p125"/>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125"/>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125"/>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125"/>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125"/>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125"/>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125"/>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125"/>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125"/>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125"/>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125"/>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125"/>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125"/>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125"/>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125"/>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125"/>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125"/>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125"/>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125"/>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125"/>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125"/>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125"/>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125"/>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125"/>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125"/>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125"/>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125"/>
          <p:cNvSpPr/>
          <p:nvPr/>
        </p:nvSpPr>
        <p:spPr>
          <a:xfrm>
            <a:off x="6966375" y="3115800"/>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125"/>
          <p:cNvSpPr/>
          <p:nvPr/>
        </p:nvSpPr>
        <p:spPr>
          <a:xfrm>
            <a:off x="6966375" y="2676725"/>
            <a:ext cx="313200" cy="2574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23" name="Google Shape;3923;p125"/>
          <p:cNvCxnSpPr>
            <a:stCxn id="3913" idx="1"/>
            <a:endCxn id="3922" idx="0"/>
          </p:cNvCxnSpPr>
          <p:nvPr/>
        </p:nvCxnSpPr>
        <p:spPr>
          <a:xfrm rot="-5400000">
            <a:off x="5773167" y="1364720"/>
            <a:ext cx="37800" cy="2661600"/>
          </a:xfrm>
          <a:prstGeom prst="curvedConnector3">
            <a:avLst>
              <a:gd fmla="val 729684" name="adj1"/>
            </a:avLst>
          </a:prstGeom>
          <a:noFill/>
          <a:ln cap="flat" cmpd="sng" w="9525">
            <a:solidFill>
              <a:schemeClr val="dk2"/>
            </a:solidFill>
            <a:prstDash val="solid"/>
            <a:round/>
            <a:headEnd len="sm" w="sm" type="none"/>
            <a:tailEnd len="med" w="med" type="stealth"/>
          </a:ln>
        </p:spPr>
      </p:cxnSp>
      <p:cxnSp>
        <p:nvCxnSpPr>
          <p:cNvPr id="3924" name="Google Shape;3924;p125"/>
          <p:cNvCxnSpPr>
            <a:stCxn id="3916" idx="0"/>
            <a:endCxn id="3922" idx="0"/>
          </p:cNvCxnSpPr>
          <p:nvPr/>
        </p:nvCxnSpPr>
        <p:spPr>
          <a:xfrm flipH="1" rot="-5400000">
            <a:off x="6229650" y="1784075"/>
            <a:ext cx="600" cy="17859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925" name="Google Shape;3925;p125"/>
          <p:cNvCxnSpPr>
            <a:stCxn id="3919" idx="0"/>
            <a:endCxn id="3922" idx="0"/>
          </p:cNvCxnSpPr>
          <p:nvPr/>
        </p:nvCxnSpPr>
        <p:spPr>
          <a:xfrm flipH="1" rot="-5400000">
            <a:off x="6647025" y="2201375"/>
            <a:ext cx="600" cy="951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926" name="Google Shape;3926;p125"/>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927" name="Google Shape;3927;p125"/>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3 Masked Self Attention</a:t>
            </a:r>
            <a:endParaRPr b="1" i="0" sz="1400" u="none" cap="none" strike="noStrike">
              <a:solidFill>
                <a:srgbClr val="20124D"/>
              </a:solidFill>
              <a:latin typeface="Montserrat"/>
              <a:ea typeface="Montserrat"/>
              <a:cs typeface="Montserrat"/>
              <a:sym typeface="Montserrat"/>
            </a:endParaRPr>
          </a:p>
        </p:txBody>
      </p:sp>
      <p:sp>
        <p:nvSpPr>
          <p:cNvPr id="3928" name="Google Shape;3928;p125"/>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929" name="Google Shape;3929;p125"/>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930" name="Google Shape;3930;p125"/>
          <p:cNvSpPr/>
          <p:nvPr/>
        </p:nvSpPr>
        <p:spPr>
          <a:xfrm>
            <a:off x="6966375" y="3115800"/>
            <a:ext cx="313200" cy="257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125"/>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5" name="Shape 3935"/>
        <p:cNvGrpSpPr/>
        <p:nvPr/>
      </p:nvGrpSpPr>
      <p:grpSpPr>
        <a:xfrm>
          <a:off x="0" y="0"/>
          <a:ext cx="0" cy="0"/>
          <a:chOff x="0" y="0"/>
          <a:chExt cx="0" cy="0"/>
        </a:xfrm>
      </p:grpSpPr>
      <p:sp>
        <p:nvSpPr>
          <p:cNvPr id="3936" name="Google Shape;3936;p126"/>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937" name="Google Shape;3937;p126"/>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126"/>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939" name="Google Shape;3939;p126"/>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940" name="Google Shape;3940;p126"/>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941" name="Google Shape;3941;p126"/>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126"/>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126"/>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126"/>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945" name="Google Shape;3945;p126"/>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946" name="Google Shape;3946;p126"/>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947" name="Google Shape;3947;p126"/>
          <p:cNvSpPr txBox="1"/>
          <p:nvPr/>
        </p:nvSpPr>
        <p:spPr>
          <a:xfrm>
            <a:off x="6617375" y="3953500"/>
            <a:ext cx="1087500" cy="444000"/>
          </a:xfrm>
          <a:prstGeom prst="rect">
            <a:avLst/>
          </a:prstGeom>
          <a:solidFill>
            <a:srgbClr val="D9EAD3"/>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948" name="Google Shape;3948;p126"/>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126"/>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126"/>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126"/>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126"/>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126"/>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126"/>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126"/>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126"/>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126"/>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126"/>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126"/>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126"/>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126"/>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126"/>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126"/>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126"/>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126"/>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126"/>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126"/>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126"/>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126"/>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126"/>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126"/>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126"/>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126"/>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126"/>
          <p:cNvSpPr/>
          <p:nvPr/>
        </p:nvSpPr>
        <p:spPr>
          <a:xfrm>
            <a:off x="6966375" y="3115800"/>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126"/>
          <p:cNvSpPr/>
          <p:nvPr/>
        </p:nvSpPr>
        <p:spPr>
          <a:xfrm>
            <a:off x="6966375" y="2676725"/>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976" name="Google Shape;3976;p126"/>
          <p:cNvCxnSpPr>
            <a:stCxn id="3957" idx="1"/>
            <a:endCxn id="3975" idx="0"/>
          </p:cNvCxnSpPr>
          <p:nvPr/>
        </p:nvCxnSpPr>
        <p:spPr>
          <a:xfrm rot="-5400000">
            <a:off x="3799655" y="-608842"/>
            <a:ext cx="37800" cy="6608700"/>
          </a:xfrm>
          <a:prstGeom prst="curvedConnector3">
            <a:avLst>
              <a:gd fmla="val 729684" name="adj1"/>
            </a:avLst>
          </a:prstGeom>
          <a:noFill/>
          <a:ln cap="flat" cmpd="sng" w="9525">
            <a:solidFill>
              <a:schemeClr val="dk2"/>
            </a:solidFill>
            <a:prstDash val="solid"/>
            <a:round/>
            <a:headEnd len="sm" w="sm" type="none"/>
            <a:tailEnd len="med" w="med" type="stealth"/>
          </a:ln>
        </p:spPr>
      </p:cxnSp>
      <p:cxnSp>
        <p:nvCxnSpPr>
          <p:cNvPr id="3977" name="Google Shape;3977;p126"/>
          <p:cNvCxnSpPr>
            <a:stCxn id="3954" idx="0"/>
            <a:endCxn id="3975" idx="0"/>
          </p:cNvCxnSpPr>
          <p:nvPr/>
        </p:nvCxnSpPr>
        <p:spPr>
          <a:xfrm flipH="1" rot="-5400000">
            <a:off x="4244913" y="-200737"/>
            <a:ext cx="600" cy="57555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978" name="Google Shape;3978;p126"/>
          <p:cNvCxnSpPr>
            <a:stCxn id="3955" idx="1"/>
            <a:endCxn id="3975" idx="0"/>
          </p:cNvCxnSpPr>
          <p:nvPr/>
        </p:nvCxnSpPr>
        <p:spPr>
          <a:xfrm rot="-5400000">
            <a:off x="4567855" y="159158"/>
            <a:ext cx="37800" cy="5072700"/>
          </a:xfrm>
          <a:prstGeom prst="curvedConnector3">
            <a:avLst>
              <a:gd fmla="val 729684" name="adj1"/>
            </a:avLst>
          </a:prstGeom>
          <a:noFill/>
          <a:ln cap="flat" cmpd="sng" w="9525">
            <a:solidFill>
              <a:schemeClr val="dk2"/>
            </a:solidFill>
            <a:prstDash val="solid"/>
            <a:round/>
            <a:headEnd len="sm" w="sm" type="none"/>
            <a:tailEnd len="med" w="med" type="stealth"/>
          </a:ln>
        </p:spPr>
      </p:cxnSp>
      <p:cxnSp>
        <p:nvCxnSpPr>
          <p:cNvPr id="3979" name="Google Shape;3979;p126"/>
          <p:cNvCxnSpPr>
            <a:stCxn id="3956" idx="0"/>
            <a:endCxn id="3975" idx="0"/>
          </p:cNvCxnSpPr>
          <p:nvPr/>
        </p:nvCxnSpPr>
        <p:spPr>
          <a:xfrm flipH="1" rot="-5400000">
            <a:off x="5038613" y="592913"/>
            <a:ext cx="600" cy="41682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980" name="Google Shape;3980;p126"/>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4</a:t>
            </a:r>
            <a:endParaRPr b="1" i="0" sz="1400" u="none" cap="none" strike="noStrike">
              <a:solidFill>
                <a:srgbClr val="20124D"/>
              </a:solidFill>
              <a:latin typeface="Montserrat"/>
              <a:ea typeface="Montserrat"/>
              <a:cs typeface="Montserrat"/>
              <a:sym typeface="Montserrat"/>
            </a:endParaRPr>
          </a:p>
        </p:txBody>
      </p:sp>
      <p:sp>
        <p:nvSpPr>
          <p:cNvPr id="3981" name="Google Shape;3981;p126"/>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982" name="Google Shape;3982;p126"/>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3 Attention</a:t>
            </a:r>
            <a:endParaRPr b="1" i="0" sz="1400" u="none" cap="none" strike="noStrike">
              <a:solidFill>
                <a:srgbClr val="20124D"/>
              </a:solidFill>
              <a:latin typeface="Montserrat"/>
              <a:ea typeface="Montserrat"/>
              <a:cs typeface="Montserrat"/>
              <a:sym typeface="Montserrat"/>
            </a:endParaRPr>
          </a:p>
        </p:txBody>
      </p:sp>
      <p:sp>
        <p:nvSpPr>
          <p:cNvPr id="3983" name="Google Shape;3983;p126"/>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3984" name="Google Shape;3984;p126"/>
          <p:cNvSpPr/>
          <p:nvPr/>
        </p:nvSpPr>
        <p:spPr>
          <a:xfrm>
            <a:off x="6966375" y="3115800"/>
            <a:ext cx="313200" cy="257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126"/>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9" name="Shape 3989"/>
        <p:cNvGrpSpPr/>
        <p:nvPr/>
      </p:nvGrpSpPr>
      <p:grpSpPr>
        <a:xfrm>
          <a:off x="0" y="0"/>
          <a:ext cx="0" cy="0"/>
          <a:chOff x="0" y="0"/>
          <a:chExt cx="0" cy="0"/>
        </a:xfrm>
      </p:grpSpPr>
      <p:sp>
        <p:nvSpPr>
          <p:cNvPr id="3990" name="Google Shape;3990;p12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991" name="Google Shape;3991;p127"/>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12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993" name="Google Shape;3993;p12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994" name="Google Shape;3994;p12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995" name="Google Shape;3995;p127"/>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127"/>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127"/>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127"/>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999" name="Google Shape;3999;p127"/>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4000" name="Google Shape;4000;p127"/>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4001" name="Google Shape;4001;p127"/>
          <p:cNvSpPr txBox="1"/>
          <p:nvPr/>
        </p:nvSpPr>
        <p:spPr>
          <a:xfrm>
            <a:off x="6617375" y="3953500"/>
            <a:ext cx="1087500" cy="444000"/>
          </a:xfrm>
          <a:prstGeom prst="rect">
            <a:avLst/>
          </a:prstGeom>
          <a:solidFill>
            <a:srgbClr val="D9EAD3"/>
          </a:solid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4002" name="Google Shape;4002;p127"/>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3" name="Google Shape;4003;p127"/>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127"/>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5" name="Google Shape;4005;p127"/>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6" name="Google Shape;4006;p127"/>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127"/>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8" name="Google Shape;4008;p127"/>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9" name="Google Shape;4009;p127"/>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127"/>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127"/>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127"/>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3" name="Google Shape;4013;p127"/>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4" name="Google Shape;4014;p127"/>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127"/>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6" name="Google Shape;4016;p127"/>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7" name="Google Shape;4017;p127"/>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127"/>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127"/>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127"/>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1" name="Google Shape;4021;p127"/>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2" name="Google Shape;4022;p127"/>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3" name="Google Shape;4023;p127"/>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4" name="Google Shape;4024;p127"/>
          <p:cNvSpPr/>
          <p:nvPr/>
        </p:nvSpPr>
        <p:spPr>
          <a:xfrm>
            <a:off x="6032575" y="3554875"/>
            <a:ext cx="313200" cy="2574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5" name="Google Shape;4025;p127"/>
          <p:cNvSpPr/>
          <p:nvPr/>
        </p:nvSpPr>
        <p:spPr>
          <a:xfrm>
            <a:off x="6032575"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6" name="Google Shape;4026;p127"/>
          <p:cNvSpPr/>
          <p:nvPr/>
        </p:nvSpPr>
        <p:spPr>
          <a:xfrm>
            <a:off x="6015075" y="2676725"/>
            <a:ext cx="313200" cy="2574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7" name="Google Shape;4027;p127"/>
          <p:cNvSpPr/>
          <p:nvPr/>
        </p:nvSpPr>
        <p:spPr>
          <a:xfrm>
            <a:off x="6966375" y="355487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127"/>
          <p:cNvSpPr/>
          <p:nvPr/>
        </p:nvSpPr>
        <p:spPr>
          <a:xfrm>
            <a:off x="6966375" y="3115800"/>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9" name="Google Shape;4029;p127"/>
          <p:cNvSpPr/>
          <p:nvPr/>
        </p:nvSpPr>
        <p:spPr>
          <a:xfrm>
            <a:off x="6966375" y="2676725"/>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4030" name="Google Shape;4030;p127"/>
          <p:cNvCxnSpPr/>
          <p:nvPr/>
        </p:nvCxnSpPr>
        <p:spPr>
          <a:xfrm rot="10800000">
            <a:off x="6021275" y="1217675"/>
            <a:ext cx="5100" cy="777000"/>
          </a:xfrm>
          <a:prstGeom prst="straightConnector1">
            <a:avLst/>
          </a:prstGeom>
          <a:noFill/>
          <a:ln cap="flat" cmpd="sng" w="9525">
            <a:solidFill>
              <a:schemeClr val="dk2"/>
            </a:solidFill>
            <a:prstDash val="solid"/>
            <a:round/>
            <a:headEnd len="sm" w="sm" type="none"/>
            <a:tailEnd len="med" w="med" type="triangle"/>
          </a:ln>
        </p:spPr>
      </p:cxnSp>
      <p:sp>
        <p:nvSpPr>
          <p:cNvPr id="4031" name="Google Shape;4031;p127"/>
          <p:cNvSpPr txBox="1"/>
          <p:nvPr/>
        </p:nvSpPr>
        <p:spPr>
          <a:xfrm>
            <a:off x="5493600" y="721725"/>
            <a:ext cx="1087500" cy="444000"/>
          </a:xfrm>
          <a:prstGeom prst="rect">
            <a:avLst/>
          </a:prstGeom>
          <a:solidFill>
            <a:srgbClr val="3D85C6"/>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&lt;eos&gt;</a:t>
            </a:r>
            <a:endParaRPr b="1" i="0" sz="1400" u="none" cap="none" strike="noStrike">
              <a:solidFill>
                <a:srgbClr val="000000"/>
              </a:solidFill>
              <a:latin typeface="Montserrat"/>
              <a:ea typeface="Montserrat"/>
              <a:cs typeface="Montserrat"/>
              <a:sym typeface="Montserrat"/>
            </a:endParaRPr>
          </a:p>
        </p:txBody>
      </p:sp>
      <p:sp>
        <p:nvSpPr>
          <p:cNvPr id="4032" name="Google Shape;4032;p127"/>
          <p:cNvSpPr txBox="1"/>
          <p:nvPr/>
        </p:nvSpPr>
        <p:spPr>
          <a:xfrm>
            <a:off x="6617375" y="3953500"/>
            <a:ext cx="12057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rencontrer</a:t>
            </a:r>
            <a:endParaRPr b="1" i="0" sz="1400" u="none" cap="none" strike="noStrike">
              <a:solidFill>
                <a:schemeClr val="dk1"/>
              </a:solidFill>
              <a:latin typeface="Montserrat"/>
              <a:ea typeface="Montserrat"/>
              <a:cs typeface="Montserrat"/>
              <a:sym typeface="Montserrat"/>
            </a:endParaRPr>
          </a:p>
        </p:txBody>
      </p:sp>
      <p:sp>
        <p:nvSpPr>
          <p:cNvPr id="4033" name="Google Shape;4033;p127"/>
          <p:cNvSpPr txBox="1"/>
          <p:nvPr/>
        </p:nvSpPr>
        <p:spPr>
          <a:xfrm>
            <a:off x="4310725" y="1994675"/>
            <a:ext cx="3477600" cy="396000"/>
          </a:xfrm>
          <a:prstGeom prst="rect">
            <a:avLst/>
          </a:prstGeom>
          <a:solidFill>
            <a:srgbClr val="E1D5E7"/>
          </a:solidFill>
          <a:ln cap="flat" cmpd="sng" w="9525">
            <a:solidFill>
              <a:srgbClr val="9673A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Linear + Softmax</a:t>
            </a:r>
            <a:endParaRPr b="0" i="0" sz="1400" u="none" cap="none" strike="noStrike">
              <a:solidFill>
                <a:srgbClr val="000000"/>
              </a:solidFill>
              <a:latin typeface="Montserrat"/>
              <a:ea typeface="Montserrat"/>
              <a:cs typeface="Montserrat"/>
              <a:sym typeface="Montserrat"/>
            </a:endParaRPr>
          </a:p>
        </p:txBody>
      </p:sp>
      <p:sp>
        <p:nvSpPr>
          <p:cNvPr id="4034" name="Google Shape;4034;p127"/>
          <p:cNvSpPr/>
          <p:nvPr/>
        </p:nvSpPr>
        <p:spPr>
          <a:xfrm>
            <a:off x="6966375" y="3115800"/>
            <a:ext cx="313200" cy="257400"/>
          </a:xfrm>
          <a:prstGeom prst="ellipse">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127"/>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12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4037" name="Google Shape;4037;p127"/>
          <p:cNvSpPr txBox="1"/>
          <p:nvPr/>
        </p:nvSpPr>
        <p:spPr>
          <a:xfrm>
            <a:off x="54636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1" name="Shape 4041"/>
        <p:cNvGrpSpPr/>
        <p:nvPr/>
      </p:nvGrpSpPr>
      <p:grpSpPr>
        <a:xfrm>
          <a:off x="0" y="0"/>
          <a:ext cx="0" cy="0"/>
          <a:chOff x="0" y="0"/>
          <a:chExt cx="0" cy="0"/>
        </a:xfrm>
      </p:grpSpPr>
      <p:sp>
        <p:nvSpPr>
          <p:cNvPr id="4042" name="Google Shape;4042;p128"/>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Paper and code</a:t>
            </a:r>
            <a:endParaRPr/>
          </a:p>
        </p:txBody>
      </p:sp>
      <p:sp>
        <p:nvSpPr>
          <p:cNvPr id="4043" name="Google Shape;4043;p12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4044" name="Google Shape;4044;p128"/>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045" name="Google Shape;4045;p128"/>
          <p:cNvSpPr txBox="1"/>
          <p:nvPr/>
        </p:nvSpPr>
        <p:spPr>
          <a:xfrm>
            <a:off x="429225" y="2094025"/>
            <a:ext cx="8148900" cy="811500"/>
          </a:xfrm>
          <a:prstGeom prst="rect">
            <a:avLst/>
          </a:prstGeom>
          <a:noFill/>
          <a:ln>
            <a:noFill/>
          </a:ln>
        </p:spPr>
        <p:txBody>
          <a:bodyPr anchorCtr="0" anchor="t" bIns="91425" lIns="91425" spcFirstLastPara="1" rIns="91425" wrap="square" tIns="91425">
            <a:spAutoFit/>
          </a:bodyPr>
          <a:lstStyle/>
          <a:p>
            <a:pPr indent="-317500" lvl="0" marL="457200" rtl="0" algn="l">
              <a:lnSpc>
                <a:spcPct val="190909"/>
              </a:lnSpc>
              <a:spcBef>
                <a:spcPts val="3200"/>
              </a:spcBef>
              <a:spcAft>
                <a:spcPts val="0"/>
              </a:spcAft>
              <a:buClr>
                <a:srgbClr val="292929"/>
              </a:buClr>
              <a:buSzPts val="1400"/>
              <a:buFont typeface="Georgia"/>
              <a:buChar char="●"/>
            </a:pPr>
            <a:r>
              <a:rPr b="1" lang="en" u="sng">
                <a:solidFill>
                  <a:schemeClr val="hlink"/>
                </a:solidFill>
                <a:highlight>
                  <a:srgbClr val="FFFFFF"/>
                </a:highlight>
                <a:hlinkClick r:id="rId3"/>
              </a:rPr>
              <a:t>Paper link</a:t>
            </a:r>
            <a:endParaRPr>
              <a:solidFill>
                <a:srgbClr val="292929"/>
              </a:solidFill>
              <a:highlight>
                <a:srgbClr val="FFFFFF"/>
              </a:highlight>
            </a:endParaRPr>
          </a:p>
          <a:p>
            <a:pPr indent="-317500" lvl="0" marL="457200" rtl="0" algn="l">
              <a:lnSpc>
                <a:spcPct val="190909"/>
              </a:lnSpc>
              <a:spcBef>
                <a:spcPts val="0"/>
              </a:spcBef>
              <a:spcAft>
                <a:spcPts val="0"/>
              </a:spcAft>
              <a:buClr>
                <a:srgbClr val="292929"/>
              </a:buClr>
              <a:buSzPts val="1400"/>
              <a:buChar char="●"/>
            </a:pPr>
            <a:r>
              <a:rPr b="1" lang="en" u="sng">
                <a:solidFill>
                  <a:schemeClr val="hlink"/>
                </a:solidFill>
                <a:highlight>
                  <a:srgbClr val="FFFFFF"/>
                </a:highlight>
                <a:hlinkClick r:id="rId4"/>
              </a:rPr>
              <a:t>Code link</a:t>
            </a:r>
            <a:endParaRPr>
              <a:solidFill>
                <a:srgbClr val="292929"/>
              </a:solidFill>
              <a:highlight>
                <a:srgbClr val="FFFFFF"/>
              </a:highlight>
            </a:endParaRPr>
          </a:p>
        </p:txBody>
      </p:sp>
      <p:sp>
        <p:nvSpPr>
          <p:cNvPr id="4046" name="Google Shape;4046;p128"/>
          <p:cNvSpPr txBox="1"/>
          <p:nvPr/>
        </p:nvSpPr>
        <p:spPr>
          <a:xfrm>
            <a:off x="967200" y="685100"/>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179" name="Google Shape;179;p2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80" name="Google Shape;180;p25"/>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81" name="Google Shape;181;p25"/>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0.1*65+100 = 106.5</a:t>
            </a:r>
            <a:endParaRPr/>
          </a:p>
        </p:txBody>
      </p:sp>
      <p:cxnSp>
        <p:nvCxnSpPr>
          <p:cNvPr id="182" name="Google Shape;182;p25"/>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5"/>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25"/>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5" name="Google Shape;185;p25"/>
          <p:cNvSpPr txBox="1"/>
          <p:nvPr/>
        </p:nvSpPr>
        <p:spPr>
          <a:xfrm>
            <a:off x="7606025" y="971425"/>
            <a:ext cx="114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 </a:t>
            </a:r>
            <a:endParaRPr/>
          </a:p>
        </p:txBody>
      </p:sp>
      <p:cxnSp>
        <p:nvCxnSpPr>
          <p:cNvPr id="186" name="Google Shape;186;p25"/>
          <p:cNvCxnSpPr/>
          <p:nvPr/>
        </p:nvCxnSpPr>
        <p:spPr>
          <a:xfrm flipH="1" rot="10800000">
            <a:off x="4509300" y="3463650"/>
            <a:ext cx="3186900" cy="572700"/>
          </a:xfrm>
          <a:prstGeom prst="straightConnector1">
            <a:avLst/>
          </a:prstGeom>
          <a:noFill/>
          <a:ln cap="flat" cmpd="sng" w="9525">
            <a:solidFill>
              <a:schemeClr val="dk2"/>
            </a:solidFill>
            <a:prstDash val="solid"/>
            <a:round/>
            <a:headEnd len="med" w="med" type="none"/>
            <a:tailEnd len="med" w="med" type="none"/>
          </a:ln>
        </p:spPr>
      </p:cxnSp>
      <p:sp>
        <p:nvSpPr>
          <p:cNvPr id="187" name="Google Shape;187;p25"/>
          <p:cNvSpPr txBox="1"/>
          <p:nvPr/>
        </p:nvSpPr>
        <p:spPr>
          <a:xfrm>
            <a:off x="3926025" y="39408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endParaRPr/>
          </a:p>
        </p:txBody>
      </p:sp>
      <p:cxnSp>
        <p:nvCxnSpPr>
          <p:cNvPr id="188" name="Google Shape;188;p25"/>
          <p:cNvCxnSpPr/>
          <p:nvPr/>
        </p:nvCxnSpPr>
        <p:spPr>
          <a:xfrm rot="10800000">
            <a:off x="6513675" y="3739275"/>
            <a:ext cx="0" cy="594000"/>
          </a:xfrm>
          <a:prstGeom prst="straightConnector1">
            <a:avLst/>
          </a:prstGeom>
          <a:noFill/>
          <a:ln cap="flat" cmpd="sng" w="9525">
            <a:solidFill>
              <a:schemeClr val="dk2"/>
            </a:solidFill>
            <a:prstDash val="solid"/>
            <a:round/>
            <a:headEnd len="med" w="med" type="none"/>
            <a:tailEnd len="med" w="med" type="triangle"/>
          </a:ln>
        </p:spPr>
      </p:cxnSp>
      <p:sp>
        <p:nvSpPr>
          <p:cNvPr id="189" name="Google Shape;189;p25"/>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endParaRPr/>
          </a:p>
        </p:txBody>
      </p:sp>
      <p:sp>
        <p:nvSpPr>
          <p:cNvPr id="190" name="Google Shape;190;p25"/>
          <p:cNvSpPr/>
          <p:nvPr/>
        </p:nvSpPr>
        <p:spPr>
          <a:xfrm rot="-631830">
            <a:off x="549493" y="1684745"/>
            <a:ext cx="5389064" cy="186758"/>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5"/>
          <p:cNvSpPr/>
          <p:nvPr/>
        </p:nvSpPr>
        <p:spPr>
          <a:xfrm>
            <a:off x="5113750" y="3855950"/>
            <a:ext cx="116700" cy="9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 name="Google Shape;192;p25"/>
          <p:cNvCxnSpPr>
            <a:endCxn id="191" idx="7"/>
          </p:cNvCxnSpPr>
          <p:nvPr/>
        </p:nvCxnSpPr>
        <p:spPr>
          <a:xfrm flipH="1">
            <a:off x="5213360" y="1300180"/>
            <a:ext cx="1671600" cy="2570400"/>
          </a:xfrm>
          <a:prstGeom prst="straightConnector1">
            <a:avLst/>
          </a:prstGeom>
          <a:noFill/>
          <a:ln cap="flat" cmpd="sng" w="9525">
            <a:solidFill>
              <a:schemeClr val="dk2"/>
            </a:solidFill>
            <a:prstDash val="solid"/>
            <a:round/>
            <a:headEnd len="med" w="med" type="none"/>
            <a:tailEnd len="med" w="med" type="triangle"/>
          </a:ln>
        </p:spPr>
      </p:cxnSp>
      <p:sp>
        <p:nvSpPr>
          <p:cNvPr id="193" name="Google Shape;193;p25"/>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194" name="Google Shape;194;p25"/>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cxnSp>
        <p:nvCxnSpPr>
          <p:cNvPr id="195" name="Google Shape;195;p25"/>
          <p:cNvCxnSpPr/>
          <p:nvPr/>
        </p:nvCxnSpPr>
        <p:spPr>
          <a:xfrm>
            <a:off x="2133750" y="2350100"/>
            <a:ext cx="2980200" cy="1092300"/>
          </a:xfrm>
          <a:prstGeom prst="straightConnector1">
            <a:avLst/>
          </a:prstGeom>
          <a:noFill/>
          <a:ln cap="flat" cmpd="sng" w="9525">
            <a:solidFill>
              <a:schemeClr val="dk2"/>
            </a:solidFill>
            <a:prstDash val="solid"/>
            <a:round/>
            <a:headEnd len="med" w="med" type="none"/>
            <a:tailEnd len="med" w="med" type="triangle"/>
          </a:ln>
        </p:spPr>
      </p:cxnSp>
      <p:sp>
        <p:nvSpPr>
          <p:cNvPr id="196" name="Google Shape;196;p25"/>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6"/>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Backward Pass</a:t>
            </a:r>
            <a:endParaRPr/>
          </a:p>
        </p:txBody>
      </p:sp>
      <p:sp>
        <p:nvSpPr>
          <p:cNvPr id="202" name="Google Shape;202;p2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203" name="Google Shape;203;p26"/>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04" name="Google Shape;204;p26"/>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0.1*65+100 = 106.5</a:t>
            </a:r>
            <a:endParaRPr/>
          </a:p>
        </p:txBody>
      </p:sp>
      <p:cxnSp>
        <p:nvCxnSpPr>
          <p:cNvPr id="205" name="Google Shape;205;p26"/>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26"/>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207" name="Google Shape;207;p26"/>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8" name="Google Shape;208;p26"/>
          <p:cNvSpPr txBox="1"/>
          <p:nvPr/>
        </p:nvSpPr>
        <p:spPr>
          <a:xfrm>
            <a:off x="7606025" y="971425"/>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 = 112-106.5</a:t>
            </a:r>
            <a:endParaRPr/>
          </a:p>
          <a:p>
            <a:pPr indent="0" lvl="0" marL="0" rtl="0" algn="l">
              <a:spcBef>
                <a:spcPts val="0"/>
              </a:spcBef>
              <a:spcAft>
                <a:spcPts val="0"/>
              </a:spcAft>
              <a:buNone/>
            </a:pPr>
            <a:r>
              <a:rPr lang="en"/>
              <a:t>   = </a:t>
            </a:r>
            <a:r>
              <a:rPr lang="en"/>
              <a:t> 5.5</a:t>
            </a:r>
            <a:endParaRPr/>
          </a:p>
        </p:txBody>
      </p:sp>
      <p:cxnSp>
        <p:nvCxnSpPr>
          <p:cNvPr id="209" name="Google Shape;209;p26"/>
          <p:cNvCxnSpPr/>
          <p:nvPr/>
        </p:nvCxnSpPr>
        <p:spPr>
          <a:xfrm flipH="1" rot="10800000">
            <a:off x="4509300" y="3463650"/>
            <a:ext cx="3186900" cy="572700"/>
          </a:xfrm>
          <a:prstGeom prst="straightConnector1">
            <a:avLst/>
          </a:prstGeom>
          <a:noFill/>
          <a:ln cap="flat" cmpd="sng" w="9525">
            <a:solidFill>
              <a:schemeClr val="dk2"/>
            </a:solidFill>
            <a:prstDash val="solid"/>
            <a:round/>
            <a:headEnd len="med" w="med" type="none"/>
            <a:tailEnd len="med" w="med" type="none"/>
          </a:ln>
        </p:spPr>
      </p:cxnSp>
      <p:sp>
        <p:nvSpPr>
          <p:cNvPr id="210" name="Google Shape;210;p26"/>
          <p:cNvSpPr txBox="1"/>
          <p:nvPr/>
        </p:nvSpPr>
        <p:spPr>
          <a:xfrm>
            <a:off x="3926025" y="39408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endParaRPr/>
          </a:p>
        </p:txBody>
      </p:sp>
      <p:cxnSp>
        <p:nvCxnSpPr>
          <p:cNvPr id="211" name="Google Shape;211;p26"/>
          <p:cNvCxnSpPr/>
          <p:nvPr/>
        </p:nvCxnSpPr>
        <p:spPr>
          <a:xfrm rot="10800000">
            <a:off x="6513675" y="3739275"/>
            <a:ext cx="0" cy="594000"/>
          </a:xfrm>
          <a:prstGeom prst="straightConnector1">
            <a:avLst/>
          </a:prstGeom>
          <a:noFill/>
          <a:ln cap="flat" cmpd="sng" w="9525">
            <a:solidFill>
              <a:schemeClr val="dk2"/>
            </a:solidFill>
            <a:prstDash val="solid"/>
            <a:round/>
            <a:headEnd len="med" w="med" type="none"/>
            <a:tailEnd len="med" w="med" type="triangle"/>
          </a:ln>
        </p:spPr>
      </p:cxnSp>
      <p:sp>
        <p:nvSpPr>
          <p:cNvPr id="212" name="Google Shape;212;p26"/>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endParaRPr/>
          </a:p>
        </p:txBody>
      </p:sp>
      <p:sp>
        <p:nvSpPr>
          <p:cNvPr id="213" name="Google Shape;213;p26"/>
          <p:cNvSpPr/>
          <p:nvPr/>
        </p:nvSpPr>
        <p:spPr>
          <a:xfrm rot="-631830">
            <a:off x="549493" y="1684745"/>
            <a:ext cx="5389064" cy="186758"/>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5113750" y="3855950"/>
            <a:ext cx="116700" cy="99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 name="Google Shape;215;p26"/>
          <p:cNvCxnSpPr>
            <a:endCxn id="214" idx="7"/>
          </p:cNvCxnSpPr>
          <p:nvPr/>
        </p:nvCxnSpPr>
        <p:spPr>
          <a:xfrm flipH="1">
            <a:off x="5213360" y="1300180"/>
            <a:ext cx="1671600" cy="2570400"/>
          </a:xfrm>
          <a:prstGeom prst="straightConnector1">
            <a:avLst/>
          </a:prstGeom>
          <a:noFill/>
          <a:ln cap="flat" cmpd="sng" w="9525">
            <a:solidFill>
              <a:schemeClr val="dk2"/>
            </a:solidFill>
            <a:prstDash val="solid"/>
            <a:round/>
            <a:headEnd len="med" w="med" type="none"/>
            <a:tailEnd len="med" w="med" type="triangle"/>
          </a:ln>
        </p:spPr>
      </p:cxnSp>
      <p:sp>
        <p:nvSpPr>
          <p:cNvPr id="216" name="Google Shape;216;p26"/>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217" name="Google Shape;217;p26"/>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cxnSp>
        <p:nvCxnSpPr>
          <p:cNvPr id="218" name="Google Shape;218;p26"/>
          <p:cNvCxnSpPr/>
          <p:nvPr/>
        </p:nvCxnSpPr>
        <p:spPr>
          <a:xfrm>
            <a:off x="2133750" y="2350100"/>
            <a:ext cx="2980200" cy="1092300"/>
          </a:xfrm>
          <a:prstGeom prst="straightConnector1">
            <a:avLst/>
          </a:prstGeom>
          <a:noFill/>
          <a:ln cap="flat" cmpd="sng" w="9525">
            <a:solidFill>
              <a:schemeClr val="dk2"/>
            </a:solidFill>
            <a:prstDash val="solid"/>
            <a:round/>
            <a:headEnd len="med" w="med" type="none"/>
            <a:tailEnd len="med" w="med" type="triangle"/>
          </a:ln>
        </p:spPr>
      </p:cxnSp>
      <p:sp>
        <p:nvSpPr>
          <p:cNvPr id="219" name="Google Shape;219;p26"/>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 name="Google Shape;220;p26"/>
          <p:cNvCxnSpPr/>
          <p:nvPr/>
        </p:nvCxnSpPr>
        <p:spPr>
          <a:xfrm>
            <a:off x="4944125" y="3527275"/>
            <a:ext cx="0" cy="339300"/>
          </a:xfrm>
          <a:prstGeom prst="straightConnector1">
            <a:avLst/>
          </a:prstGeom>
          <a:noFill/>
          <a:ln cap="flat" cmpd="sng" w="9525">
            <a:solidFill>
              <a:schemeClr val="dk2"/>
            </a:solidFill>
            <a:prstDash val="solid"/>
            <a:round/>
            <a:headEnd len="med" w="med" type="none"/>
            <a:tailEnd len="med" w="med" type="none"/>
          </a:ln>
        </p:spPr>
      </p:cxnSp>
      <p:sp>
        <p:nvSpPr>
          <p:cNvPr id="221" name="Google Shape;221;p26"/>
          <p:cNvSpPr txBox="1"/>
          <p:nvPr/>
        </p:nvSpPr>
        <p:spPr>
          <a:xfrm>
            <a:off x="4562313" y="3549900"/>
            <a:ext cx="33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Backward Pass</a:t>
            </a:r>
            <a:endParaRPr/>
          </a:p>
        </p:txBody>
      </p:sp>
      <p:sp>
        <p:nvSpPr>
          <p:cNvPr id="227" name="Google Shape;227;p27"/>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228" name="Google Shape;228;p27"/>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29" name="Google Shape;229;p27"/>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0.5*65+79.5 = 106.5</a:t>
            </a:r>
            <a:endParaRPr/>
          </a:p>
        </p:txBody>
      </p:sp>
      <p:cxnSp>
        <p:nvCxnSpPr>
          <p:cNvPr id="230" name="Google Shape;230;p27"/>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231" name="Google Shape;231;p27"/>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232" name="Google Shape;232;p27"/>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27"/>
          <p:cNvSpPr txBox="1"/>
          <p:nvPr/>
        </p:nvSpPr>
        <p:spPr>
          <a:xfrm>
            <a:off x="7606025" y="971425"/>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w and b</a:t>
            </a:r>
            <a:endParaRPr/>
          </a:p>
        </p:txBody>
      </p:sp>
      <p:cxnSp>
        <p:nvCxnSpPr>
          <p:cNvPr id="234" name="Google Shape;234;p27"/>
          <p:cNvCxnSpPr/>
          <p:nvPr/>
        </p:nvCxnSpPr>
        <p:spPr>
          <a:xfrm flipH="1" rot="10800000">
            <a:off x="4530525" y="1724350"/>
            <a:ext cx="2534700" cy="238620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7"/>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79.5</a:t>
            </a:r>
            <a:endParaRPr/>
          </a:p>
        </p:txBody>
      </p:sp>
      <p:cxnSp>
        <p:nvCxnSpPr>
          <p:cNvPr id="236" name="Google Shape;236;p27"/>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237" name="Google Shape;237;p27"/>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0.5</a:t>
            </a:r>
            <a:endParaRPr/>
          </a:p>
        </p:txBody>
      </p:sp>
      <p:sp>
        <p:nvSpPr>
          <p:cNvPr id="238" name="Google Shape;238;p27"/>
          <p:cNvSpPr/>
          <p:nvPr/>
        </p:nvSpPr>
        <p:spPr>
          <a:xfrm rot="-631830">
            <a:off x="549493" y="1684745"/>
            <a:ext cx="5389064" cy="186758"/>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7"/>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240" name="Google Shape;240;p27"/>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cxnSp>
        <p:nvCxnSpPr>
          <p:cNvPr id="241" name="Google Shape;241;p27"/>
          <p:cNvCxnSpPr/>
          <p:nvPr/>
        </p:nvCxnSpPr>
        <p:spPr>
          <a:xfrm>
            <a:off x="2133750" y="2350100"/>
            <a:ext cx="2980200" cy="1092300"/>
          </a:xfrm>
          <a:prstGeom prst="straightConnector1">
            <a:avLst/>
          </a:prstGeom>
          <a:noFill/>
          <a:ln cap="flat" cmpd="sng" w="9525">
            <a:solidFill>
              <a:schemeClr val="dk2"/>
            </a:solidFill>
            <a:prstDash val="solid"/>
            <a:round/>
            <a:headEnd len="med" w="med" type="none"/>
            <a:tailEnd len="med" w="med" type="triangle"/>
          </a:ln>
        </p:spPr>
      </p:cxnSp>
      <p:sp>
        <p:nvSpPr>
          <p:cNvPr id="242" name="Google Shape;242;p27"/>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8"/>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Forward Pass</a:t>
            </a:r>
            <a:endParaRPr/>
          </a:p>
        </p:txBody>
      </p:sp>
      <p:sp>
        <p:nvSpPr>
          <p:cNvPr id="248" name="Google Shape;248;p2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249" name="Google Shape;249;p28"/>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50" name="Google Shape;250;p28"/>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0.5*67+79.5 = 113</a:t>
            </a:r>
            <a:endParaRPr/>
          </a:p>
        </p:txBody>
      </p:sp>
      <p:cxnSp>
        <p:nvCxnSpPr>
          <p:cNvPr id="251" name="Google Shape;251;p28"/>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252" name="Google Shape;252;p28"/>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253" name="Google Shape;253;p28"/>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54" name="Google Shape;254;p28"/>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a:t>
            </a:r>
            <a:endParaRPr/>
          </a:p>
        </p:txBody>
      </p:sp>
      <p:cxnSp>
        <p:nvCxnSpPr>
          <p:cNvPr id="255" name="Google Shape;255;p28"/>
          <p:cNvCxnSpPr/>
          <p:nvPr/>
        </p:nvCxnSpPr>
        <p:spPr>
          <a:xfrm flipH="1" rot="10800000">
            <a:off x="4530525" y="1724350"/>
            <a:ext cx="2534700" cy="2386200"/>
          </a:xfrm>
          <a:prstGeom prst="straightConnector1">
            <a:avLst/>
          </a:prstGeom>
          <a:noFill/>
          <a:ln cap="flat" cmpd="sng" w="9525">
            <a:solidFill>
              <a:schemeClr val="dk2"/>
            </a:solidFill>
            <a:prstDash val="solid"/>
            <a:round/>
            <a:headEnd len="med" w="med" type="none"/>
            <a:tailEnd len="med" w="med" type="none"/>
          </a:ln>
        </p:spPr>
      </p:cxnSp>
      <p:sp>
        <p:nvSpPr>
          <p:cNvPr id="256" name="Google Shape;256;p28"/>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79.5</a:t>
            </a:r>
            <a:endParaRPr/>
          </a:p>
        </p:txBody>
      </p:sp>
      <p:cxnSp>
        <p:nvCxnSpPr>
          <p:cNvPr id="257" name="Google Shape;257;p28"/>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258" name="Google Shape;258;p28"/>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0.5</a:t>
            </a:r>
            <a:endParaRPr/>
          </a:p>
        </p:txBody>
      </p:sp>
      <p:sp>
        <p:nvSpPr>
          <p:cNvPr id="259" name="Google Shape;259;p28"/>
          <p:cNvSpPr/>
          <p:nvPr/>
        </p:nvSpPr>
        <p:spPr>
          <a:xfrm rot="-1010658">
            <a:off x="511132" y="2002708"/>
            <a:ext cx="5550228" cy="18657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261" name="Google Shape;261;p28"/>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262" name="Google Shape;262;p28"/>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9"/>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Forward Pass</a:t>
            </a:r>
            <a:endParaRPr/>
          </a:p>
        </p:txBody>
      </p:sp>
      <p:sp>
        <p:nvSpPr>
          <p:cNvPr id="268" name="Google Shape;268;p29"/>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269" name="Google Shape;269;p29"/>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70" name="Google Shape;270;p29"/>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0.5*67+79.5 = 113</a:t>
            </a:r>
            <a:endParaRPr/>
          </a:p>
        </p:txBody>
      </p:sp>
      <p:cxnSp>
        <p:nvCxnSpPr>
          <p:cNvPr id="271" name="Google Shape;271;p29"/>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272" name="Google Shape;272;p29"/>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273" name="Google Shape;273;p29"/>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74" name="Google Shape;274;p29"/>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a:t>
            </a:r>
            <a:endParaRPr/>
          </a:p>
        </p:txBody>
      </p:sp>
      <p:cxnSp>
        <p:nvCxnSpPr>
          <p:cNvPr id="275" name="Google Shape;275;p29"/>
          <p:cNvCxnSpPr/>
          <p:nvPr/>
        </p:nvCxnSpPr>
        <p:spPr>
          <a:xfrm flipH="1" rot="10800000">
            <a:off x="4530525" y="1724350"/>
            <a:ext cx="2534700" cy="23862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9"/>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79.5</a:t>
            </a:r>
            <a:endParaRPr/>
          </a:p>
        </p:txBody>
      </p:sp>
      <p:cxnSp>
        <p:nvCxnSpPr>
          <p:cNvPr id="277" name="Google Shape;277;p29"/>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278" name="Google Shape;278;p29"/>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0.5</a:t>
            </a:r>
            <a:endParaRPr/>
          </a:p>
        </p:txBody>
      </p:sp>
      <p:sp>
        <p:nvSpPr>
          <p:cNvPr id="279" name="Google Shape;279;p29"/>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280" name="Google Shape;280;p29"/>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281" name="Google Shape;281;p29"/>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29"/>
          <p:cNvCxnSpPr/>
          <p:nvPr/>
        </p:nvCxnSpPr>
        <p:spPr>
          <a:xfrm flipH="1">
            <a:off x="5622775" y="1342600"/>
            <a:ext cx="1262100" cy="1707600"/>
          </a:xfrm>
          <a:prstGeom prst="straightConnector1">
            <a:avLst/>
          </a:prstGeom>
          <a:noFill/>
          <a:ln cap="flat" cmpd="sng" w="9525">
            <a:solidFill>
              <a:schemeClr val="dk2"/>
            </a:solidFill>
            <a:prstDash val="solid"/>
            <a:round/>
            <a:headEnd len="med" w="med" type="none"/>
            <a:tailEnd len="med" w="med" type="triangle"/>
          </a:ln>
        </p:spPr>
      </p:cxnSp>
      <p:sp>
        <p:nvSpPr>
          <p:cNvPr id="283" name="Google Shape;283;p29"/>
          <p:cNvSpPr/>
          <p:nvPr/>
        </p:nvSpPr>
        <p:spPr>
          <a:xfrm>
            <a:off x="5573700" y="3014600"/>
            <a:ext cx="116700" cy="999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rot="-1010658">
            <a:off x="511132" y="2002708"/>
            <a:ext cx="5550228" cy="18657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Forward Pass</a:t>
            </a:r>
            <a:endParaRPr/>
          </a:p>
        </p:txBody>
      </p:sp>
      <p:sp>
        <p:nvSpPr>
          <p:cNvPr id="290" name="Google Shape;290;p3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291" name="Google Shape;291;p30"/>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292" name="Google Shape;292;p30"/>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0.5*67+79.5 = 113</a:t>
            </a:r>
            <a:endParaRPr/>
          </a:p>
        </p:txBody>
      </p:sp>
      <p:cxnSp>
        <p:nvCxnSpPr>
          <p:cNvPr id="293" name="Google Shape;293;p30"/>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294" name="Google Shape;294;p30"/>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30"/>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6" name="Google Shape;296;p30"/>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a:t>
            </a:r>
            <a:endParaRPr/>
          </a:p>
        </p:txBody>
      </p:sp>
      <p:cxnSp>
        <p:nvCxnSpPr>
          <p:cNvPr id="297" name="Google Shape;297;p30"/>
          <p:cNvCxnSpPr/>
          <p:nvPr/>
        </p:nvCxnSpPr>
        <p:spPr>
          <a:xfrm flipH="1" rot="10800000">
            <a:off x="4530525" y="1724350"/>
            <a:ext cx="2534700" cy="23862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0"/>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79.5</a:t>
            </a:r>
            <a:endParaRPr/>
          </a:p>
        </p:txBody>
      </p:sp>
      <p:cxnSp>
        <p:nvCxnSpPr>
          <p:cNvPr id="299" name="Google Shape;299;p30"/>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300" name="Google Shape;300;p30"/>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0.5</a:t>
            </a:r>
            <a:endParaRPr/>
          </a:p>
        </p:txBody>
      </p:sp>
      <p:sp>
        <p:nvSpPr>
          <p:cNvPr id="301" name="Google Shape;301;p30"/>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302" name="Google Shape;302;p30"/>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303" name="Google Shape;303;p30"/>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 name="Google Shape;304;p30"/>
          <p:cNvCxnSpPr/>
          <p:nvPr/>
        </p:nvCxnSpPr>
        <p:spPr>
          <a:xfrm flipH="1">
            <a:off x="5622775" y="1342600"/>
            <a:ext cx="1262100" cy="1707600"/>
          </a:xfrm>
          <a:prstGeom prst="straightConnector1">
            <a:avLst/>
          </a:prstGeom>
          <a:noFill/>
          <a:ln cap="flat" cmpd="sng" w="9525">
            <a:solidFill>
              <a:schemeClr val="dk2"/>
            </a:solidFill>
            <a:prstDash val="solid"/>
            <a:round/>
            <a:headEnd len="med" w="med" type="none"/>
            <a:tailEnd len="med" w="med" type="triangle"/>
          </a:ln>
        </p:spPr>
      </p:cxnSp>
      <p:sp>
        <p:nvSpPr>
          <p:cNvPr id="305" name="Google Shape;305;p30"/>
          <p:cNvSpPr/>
          <p:nvPr/>
        </p:nvSpPr>
        <p:spPr>
          <a:xfrm>
            <a:off x="5573700" y="3014600"/>
            <a:ext cx="116700" cy="99900"/>
          </a:xfrm>
          <a:prstGeom prst="ellipse">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 name="Google Shape;307;p30"/>
          <p:cNvCxnSpPr>
            <a:endCxn id="306" idx="2"/>
          </p:cNvCxnSpPr>
          <p:nvPr/>
        </p:nvCxnSpPr>
        <p:spPr>
          <a:xfrm flipH="1" rot="10800000">
            <a:off x="2080800" y="2510000"/>
            <a:ext cx="3492900" cy="402300"/>
          </a:xfrm>
          <a:prstGeom prst="straightConnector1">
            <a:avLst/>
          </a:prstGeom>
          <a:noFill/>
          <a:ln cap="flat" cmpd="sng" w="9525">
            <a:solidFill>
              <a:schemeClr val="dk2"/>
            </a:solidFill>
            <a:prstDash val="solid"/>
            <a:round/>
            <a:headEnd len="med" w="med" type="none"/>
            <a:tailEnd len="med" w="med" type="triangle"/>
          </a:ln>
        </p:spPr>
      </p:cxnSp>
      <p:sp>
        <p:nvSpPr>
          <p:cNvPr id="308" name="Google Shape;308;p30"/>
          <p:cNvSpPr/>
          <p:nvPr/>
        </p:nvSpPr>
        <p:spPr>
          <a:xfrm rot="-1010658">
            <a:off x="511132" y="2002708"/>
            <a:ext cx="5550228" cy="18657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Backward Pass</a:t>
            </a:r>
            <a:endParaRPr/>
          </a:p>
        </p:txBody>
      </p:sp>
      <p:sp>
        <p:nvSpPr>
          <p:cNvPr id="314" name="Google Shape;314;p3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315" name="Google Shape;315;p31"/>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316" name="Google Shape;316;p31"/>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1*67+69 = 113</a:t>
            </a:r>
            <a:endParaRPr/>
          </a:p>
        </p:txBody>
      </p:sp>
      <p:cxnSp>
        <p:nvCxnSpPr>
          <p:cNvPr id="317" name="Google Shape;317;p31"/>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318" name="Google Shape;318;p31"/>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319" name="Google Shape;319;p31"/>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20" name="Google Shape;320;p31"/>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w and b</a:t>
            </a:r>
            <a:endParaRPr/>
          </a:p>
        </p:txBody>
      </p:sp>
      <p:cxnSp>
        <p:nvCxnSpPr>
          <p:cNvPr id="321" name="Google Shape;321;p31"/>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sp>
        <p:nvSpPr>
          <p:cNvPr id="322" name="Google Shape;322;p31"/>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323" name="Google Shape;323;p31"/>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1"/>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325" name="Google Shape;325;p31"/>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326" name="Google Shape;326;p31"/>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327" name="Google Shape;327;p31"/>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1"/>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9" name="Google Shape;329;p31"/>
          <p:cNvCxnSpPr>
            <a:endCxn id="328" idx="2"/>
          </p:cNvCxnSpPr>
          <p:nvPr/>
        </p:nvCxnSpPr>
        <p:spPr>
          <a:xfrm flipH="1" rot="10800000">
            <a:off x="2080800" y="2510000"/>
            <a:ext cx="3492900" cy="402300"/>
          </a:xfrm>
          <a:prstGeom prst="straightConnector1">
            <a:avLst/>
          </a:prstGeom>
          <a:noFill/>
          <a:ln cap="flat" cmpd="sng" w="9525">
            <a:solidFill>
              <a:schemeClr val="dk2"/>
            </a:solidFill>
            <a:prstDash val="solid"/>
            <a:round/>
            <a:headEnd len="med" w="med" type="none"/>
            <a:tailEnd len="med" w="med" type="triangle"/>
          </a:ln>
        </p:spPr>
      </p:cxnSp>
      <p:sp>
        <p:nvSpPr>
          <p:cNvPr id="330" name="Google Shape;330;p31"/>
          <p:cNvSpPr/>
          <p:nvPr/>
        </p:nvSpPr>
        <p:spPr>
          <a:xfrm rot="-1010658">
            <a:off x="511132" y="2002708"/>
            <a:ext cx="5550228" cy="186576"/>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2"/>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a:t>
            </a:r>
            <a:r>
              <a:rPr lang="en"/>
              <a:t>omplete training with w=1 and b = 69</a:t>
            </a:r>
            <a:endParaRPr/>
          </a:p>
        </p:txBody>
      </p:sp>
      <p:sp>
        <p:nvSpPr>
          <p:cNvPr id="336" name="Google Shape;336;p3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337" name="Google Shape;337;p32"/>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cxnSp>
        <p:nvCxnSpPr>
          <p:cNvPr id="338" name="Google Shape;338;p32"/>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339" name="Google Shape;339;p32"/>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340" name="Google Shape;340;p32"/>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41" name="Google Shape;341;p32"/>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Final equation</a:t>
            </a:r>
            <a:endParaRPr/>
          </a:p>
        </p:txBody>
      </p:sp>
      <p:sp>
        <p:nvSpPr>
          <p:cNvPr id="342" name="Google Shape;342;p32"/>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343" name="Google Shape;343;p32"/>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32"/>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345" name="Google Shape;345;p32"/>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346" name="Google Shape;346;p32"/>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347" name="Google Shape;347;p32"/>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2"/>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2"/>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2"/>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2"/>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 name="Google Shape;352;p32"/>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sp>
        <p:nvSpPr>
          <p:cNvPr id="353" name="Google Shape;353;p32"/>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1*X+69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Content</a:t>
            </a:r>
            <a:endParaRPr/>
          </a:p>
        </p:txBody>
      </p:sp>
      <p:sp>
        <p:nvSpPr>
          <p:cNvPr id="67" name="Google Shape;67;p1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68" name="Google Shape;68;p15"/>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 name="Google Shape;69;p15"/>
          <p:cNvSpPr txBox="1"/>
          <p:nvPr/>
        </p:nvSpPr>
        <p:spPr>
          <a:xfrm>
            <a:off x="479375" y="920900"/>
            <a:ext cx="7317600" cy="4063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solidFill>
                  <a:schemeClr val="dk1"/>
                </a:solidFill>
              </a:rPr>
              <a:t>Problem</a:t>
            </a:r>
            <a:endParaRPr>
              <a:solidFill>
                <a:schemeClr val="dk1"/>
              </a:solidFill>
            </a:endParaRPr>
          </a:p>
          <a:p>
            <a:pPr indent="-317500" lvl="0" marL="457200" rtl="0" algn="l">
              <a:spcBef>
                <a:spcPts val="0"/>
              </a:spcBef>
              <a:spcAft>
                <a:spcPts val="0"/>
              </a:spcAft>
              <a:buSzPts val="1400"/>
              <a:buChar char="●"/>
            </a:pPr>
            <a:r>
              <a:rPr lang="en">
                <a:solidFill>
                  <a:schemeClr val="dk1"/>
                </a:solidFill>
              </a:rPr>
              <a:t>Introduction</a:t>
            </a:r>
            <a:endParaRPr>
              <a:solidFill>
                <a:schemeClr val="dk1"/>
              </a:solidFill>
            </a:endParaRPr>
          </a:p>
          <a:p>
            <a:pPr indent="-317500" lvl="0" marL="914400" rtl="0" algn="l">
              <a:spcBef>
                <a:spcPts val="0"/>
              </a:spcBef>
              <a:spcAft>
                <a:spcPts val="0"/>
              </a:spcAft>
              <a:buSzPts val="1400"/>
              <a:buChar char="●"/>
            </a:pPr>
            <a:r>
              <a:rPr lang="en">
                <a:solidFill>
                  <a:schemeClr val="dk1"/>
                </a:solidFill>
              </a:rPr>
              <a:t>Machine Learning</a:t>
            </a:r>
            <a:endParaRPr sz="2400">
              <a:solidFill>
                <a:schemeClr val="dk1"/>
              </a:solidFill>
            </a:endParaRPr>
          </a:p>
          <a:p>
            <a:pPr indent="-317500" lvl="0" marL="1371600" rtl="0" algn="l">
              <a:spcBef>
                <a:spcPts val="0"/>
              </a:spcBef>
              <a:spcAft>
                <a:spcPts val="0"/>
              </a:spcAft>
              <a:buSzPts val="1400"/>
              <a:buChar char="●"/>
            </a:pPr>
            <a:r>
              <a:rPr lang="en"/>
              <a:t>Dataset</a:t>
            </a:r>
            <a:endParaRPr/>
          </a:p>
          <a:p>
            <a:pPr indent="-317500" lvl="0" marL="1371600" rtl="0" algn="l">
              <a:spcBef>
                <a:spcPts val="0"/>
              </a:spcBef>
              <a:spcAft>
                <a:spcPts val="0"/>
              </a:spcAft>
              <a:buSzPts val="1400"/>
              <a:buChar char="●"/>
            </a:pPr>
            <a:r>
              <a:rPr lang="en"/>
              <a:t>Training </a:t>
            </a:r>
            <a:endParaRPr/>
          </a:p>
          <a:p>
            <a:pPr indent="0" lvl="0" marL="1371600" rtl="0" algn="l">
              <a:spcBef>
                <a:spcPts val="0"/>
              </a:spcBef>
              <a:spcAft>
                <a:spcPts val="0"/>
              </a:spcAft>
              <a:buNone/>
            </a:pPr>
            <a:r>
              <a:rPr lang="en"/>
              <a:t>-  Forward Pass</a:t>
            </a:r>
            <a:endParaRPr/>
          </a:p>
          <a:p>
            <a:pPr indent="0" lvl="0" marL="1371600" rtl="0" algn="l">
              <a:spcBef>
                <a:spcPts val="0"/>
              </a:spcBef>
              <a:spcAft>
                <a:spcPts val="0"/>
              </a:spcAft>
              <a:buNone/>
            </a:pPr>
            <a:r>
              <a:rPr lang="en"/>
              <a:t>-  Backward Pass</a:t>
            </a:r>
            <a:endParaRPr/>
          </a:p>
          <a:p>
            <a:pPr indent="-317500" lvl="0" marL="1371600" rtl="0" algn="l">
              <a:spcBef>
                <a:spcPts val="0"/>
              </a:spcBef>
              <a:spcAft>
                <a:spcPts val="0"/>
              </a:spcAft>
              <a:buSzPts val="1400"/>
              <a:buChar char="●"/>
            </a:pPr>
            <a:r>
              <a:rPr lang="en"/>
              <a:t>Inference</a:t>
            </a:r>
            <a:endParaRPr/>
          </a:p>
          <a:p>
            <a:pPr indent="-317500" lvl="0" marL="914400" rtl="0" algn="l">
              <a:spcBef>
                <a:spcPts val="0"/>
              </a:spcBef>
              <a:spcAft>
                <a:spcPts val="0"/>
              </a:spcAft>
              <a:buSzPts val="1400"/>
              <a:buChar char="●"/>
            </a:pPr>
            <a:r>
              <a:rPr lang="en"/>
              <a:t>Deep learning</a:t>
            </a:r>
            <a:endParaRPr/>
          </a:p>
          <a:p>
            <a:pPr indent="-317500" lvl="1" marL="1371600" rtl="0" algn="l">
              <a:spcBef>
                <a:spcPts val="0"/>
              </a:spcBef>
              <a:spcAft>
                <a:spcPts val="0"/>
              </a:spcAft>
              <a:buSzPts val="1400"/>
              <a:buChar char="○"/>
            </a:pPr>
            <a:r>
              <a:rPr lang="en"/>
              <a:t>Dataset</a:t>
            </a:r>
            <a:endParaRPr/>
          </a:p>
          <a:p>
            <a:pPr indent="-317500" lvl="1" marL="1371600" rtl="0" algn="l">
              <a:spcBef>
                <a:spcPts val="0"/>
              </a:spcBef>
              <a:spcAft>
                <a:spcPts val="0"/>
              </a:spcAft>
              <a:buSzPts val="1400"/>
              <a:buChar char="○"/>
            </a:pPr>
            <a:r>
              <a:rPr lang="en"/>
              <a:t>Training</a:t>
            </a:r>
            <a:endParaRPr/>
          </a:p>
          <a:p>
            <a:pPr indent="0" lvl="0" marL="914400" rtl="0" algn="l">
              <a:spcBef>
                <a:spcPts val="0"/>
              </a:spcBef>
              <a:spcAft>
                <a:spcPts val="0"/>
              </a:spcAft>
              <a:buNone/>
            </a:pPr>
            <a:r>
              <a:rPr lang="en"/>
              <a:t>          - Forward Pass</a:t>
            </a:r>
            <a:endParaRPr/>
          </a:p>
          <a:p>
            <a:pPr indent="0" lvl="0" marL="914400" rtl="0" algn="l">
              <a:spcBef>
                <a:spcPts val="0"/>
              </a:spcBef>
              <a:spcAft>
                <a:spcPts val="0"/>
              </a:spcAft>
              <a:buNone/>
            </a:pPr>
            <a:r>
              <a:rPr lang="en"/>
              <a:t>          - Backward pass</a:t>
            </a:r>
            <a:endParaRPr/>
          </a:p>
          <a:p>
            <a:pPr indent="-317500" lvl="0" marL="1371600" rtl="0" algn="l">
              <a:spcBef>
                <a:spcPts val="0"/>
              </a:spcBef>
              <a:spcAft>
                <a:spcPts val="0"/>
              </a:spcAft>
              <a:buClr>
                <a:schemeClr val="dk1"/>
              </a:buClr>
              <a:buSzPts val="1400"/>
              <a:buChar char="●"/>
            </a:pPr>
            <a:r>
              <a:rPr lang="en">
                <a:solidFill>
                  <a:schemeClr val="dk1"/>
                </a:solidFill>
              </a:rPr>
              <a:t>Inference</a:t>
            </a:r>
            <a:endParaRPr/>
          </a:p>
          <a:p>
            <a:pPr indent="-317500" lvl="0" marL="457200" rtl="0" algn="l">
              <a:spcBef>
                <a:spcPts val="0"/>
              </a:spcBef>
              <a:spcAft>
                <a:spcPts val="0"/>
              </a:spcAft>
              <a:buSzPts val="1400"/>
              <a:buChar char="●"/>
            </a:pPr>
            <a:r>
              <a:rPr lang="en"/>
              <a:t>Background</a:t>
            </a:r>
            <a:endParaRPr/>
          </a:p>
          <a:p>
            <a:pPr indent="-317500" lvl="0" marL="914400" rtl="0" algn="l">
              <a:spcBef>
                <a:spcPts val="0"/>
              </a:spcBef>
              <a:spcAft>
                <a:spcPts val="0"/>
              </a:spcAft>
              <a:buSzPts val="1400"/>
              <a:buChar char="●"/>
            </a:pPr>
            <a:r>
              <a:rPr lang="en"/>
              <a:t>Existing ML, DL for language translation</a:t>
            </a:r>
            <a:endParaRPr/>
          </a:p>
          <a:p>
            <a:pPr indent="-317500" lvl="0" marL="457200" rtl="0" algn="l">
              <a:spcBef>
                <a:spcPts val="0"/>
              </a:spcBef>
              <a:spcAft>
                <a:spcPts val="0"/>
              </a:spcAft>
              <a:buSzPts val="1400"/>
              <a:buChar char="●"/>
            </a:pPr>
            <a:r>
              <a:rPr lang="en"/>
              <a:t>Attention is all you need </a:t>
            </a:r>
            <a:endParaRPr/>
          </a:p>
          <a:p>
            <a:pPr indent="-317500" lvl="0" marL="457200" rtl="0" algn="l">
              <a:spcBef>
                <a:spcPts val="0"/>
              </a:spcBef>
              <a:spcAft>
                <a:spcPts val="0"/>
              </a:spcAft>
              <a:buSzPts val="1400"/>
              <a:buChar char="●"/>
            </a:pPr>
            <a:r>
              <a:rPr lang="en"/>
              <a:t>Paper and Code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3"/>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Inference</a:t>
            </a:r>
            <a:endParaRPr/>
          </a:p>
        </p:txBody>
      </p:sp>
      <p:sp>
        <p:nvSpPr>
          <p:cNvPr id="359" name="Google Shape;359;p3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360" name="Google Shape;360;p33"/>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66</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a:t>
                      </a:r>
                      <a:endParaRPr/>
                    </a:p>
                  </a:txBody>
                  <a:tcPr marT="91425" marB="91425" marR="91425" marL="91425"/>
                </a:tc>
              </a:tr>
            </a:tbl>
          </a:graphicData>
        </a:graphic>
      </p:graphicFrame>
      <p:cxnSp>
        <p:nvCxnSpPr>
          <p:cNvPr id="361" name="Google Shape;361;p33"/>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362" name="Google Shape;362;p33"/>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363" name="Google Shape;363;p33"/>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64" name="Google Shape;364;p33"/>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Inference</a:t>
            </a:r>
            <a:endParaRPr/>
          </a:p>
        </p:txBody>
      </p:sp>
      <p:sp>
        <p:nvSpPr>
          <p:cNvPr id="365" name="Google Shape;365;p33"/>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366" name="Google Shape;366;p33"/>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367" name="Google Shape;367;p33"/>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368" name="Google Shape;368;p33"/>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369" name="Google Shape;369;p33"/>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370" name="Google Shape;370;p33"/>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3"/>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3"/>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3"/>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3"/>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p33"/>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sp>
        <p:nvSpPr>
          <p:cNvPr id="376" name="Google Shape;376;p33"/>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1*X+69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4"/>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382" name="Google Shape;382;p3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383" name="Google Shape;383;p34"/>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66</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a:t>
                      </a:r>
                      <a:endParaRPr/>
                    </a:p>
                  </a:txBody>
                  <a:tcPr marT="91425" marB="91425" marR="91425" marL="91425"/>
                </a:tc>
              </a:tr>
            </a:tbl>
          </a:graphicData>
        </a:graphic>
      </p:graphicFrame>
      <p:cxnSp>
        <p:nvCxnSpPr>
          <p:cNvPr id="384" name="Google Shape;384;p34"/>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385" name="Google Shape;385;p34"/>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386" name="Google Shape;386;p34"/>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387" name="Google Shape;387;p34"/>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Inference</a:t>
            </a:r>
            <a:endParaRPr/>
          </a:p>
        </p:txBody>
      </p:sp>
      <p:sp>
        <p:nvSpPr>
          <p:cNvPr id="388" name="Google Shape;388;p34"/>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389" name="Google Shape;389;p34"/>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390" name="Google Shape;390;p34"/>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391" name="Google Shape;391;p34"/>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392" name="Google Shape;392;p34"/>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393" name="Google Shape;393;p34"/>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4"/>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4"/>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4"/>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4"/>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8" name="Google Shape;398;p34"/>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cxnSp>
        <p:nvCxnSpPr>
          <p:cNvPr id="399" name="Google Shape;399;p34"/>
          <p:cNvCxnSpPr/>
          <p:nvPr/>
        </p:nvCxnSpPr>
        <p:spPr>
          <a:xfrm>
            <a:off x="659650" y="2371300"/>
            <a:ext cx="4772400" cy="1962000"/>
          </a:xfrm>
          <a:prstGeom prst="straightConnector1">
            <a:avLst/>
          </a:prstGeom>
          <a:noFill/>
          <a:ln cap="flat" cmpd="sng" w="9525">
            <a:solidFill>
              <a:schemeClr val="dk2"/>
            </a:solidFill>
            <a:prstDash val="solid"/>
            <a:round/>
            <a:headEnd len="med" w="med" type="none"/>
            <a:tailEnd len="med" w="med" type="triangle"/>
          </a:ln>
        </p:spPr>
      </p:cxnSp>
      <p:sp>
        <p:nvSpPr>
          <p:cNvPr id="400" name="Google Shape;400;p34"/>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1*66+69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406" name="Google Shape;406;p3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407" name="Google Shape;407;p35"/>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66</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a:t>
                      </a:r>
                      <a:endParaRPr/>
                    </a:p>
                  </a:txBody>
                  <a:tcPr marT="91425" marB="91425" marR="91425" marL="91425"/>
                </a:tc>
              </a:tr>
            </a:tbl>
          </a:graphicData>
        </a:graphic>
      </p:graphicFrame>
      <p:cxnSp>
        <p:nvCxnSpPr>
          <p:cNvPr id="408" name="Google Shape;408;p35"/>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409" name="Google Shape;409;p35"/>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410" name="Google Shape;410;p35"/>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11" name="Google Shape;411;p35"/>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Inference</a:t>
            </a:r>
            <a:endParaRPr/>
          </a:p>
        </p:txBody>
      </p:sp>
      <p:sp>
        <p:nvSpPr>
          <p:cNvPr id="412" name="Google Shape;412;p35"/>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413" name="Google Shape;413;p35"/>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414" name="Google Shape;414;p35"/>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415" name="Google Shape;415;p35"/>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416" name="Google Shape;416;p35"/>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417" name="Google Shape;417;p35"/>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5"/>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5"/>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5"/>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5"/>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2" name="Google Shape;422;p35"/>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cxnSp>
        <p:nvCxnSpPr>
          <p:cNvPr id="423" name="Google Shape;423;p35"/>
          <p:cNvCxnSpPr/>
          <p:nvPr/>
        </p:nvCxnSpPr>
        <p:spPr>
          <a:xfrm>
            <a:off x="659650" y="2371300"/>
            <a:ext cx="4772400" cy="1962000"/>
          </a:xfrm>
          <a:prstGeom prst="straightConnector1">
            <a:avLst/>
          </a:prstGeom>
          <a:noFill/>
          <a:ln cap="flat" cmpd="sng" w="9525">
            <a:solidFill>
              <a:schemeClr val="dk2"/>
            </a:solidFill>
            <a:prstDash val="solid"/>
            <a:round/>
            <a:headEnd len="med" w="med" type="none"/>
            <a:tailEnd len="med" w="med" type="triangle"/>
          </a:ln>
        </p:spPr>
      </p:cxnSp>
      <p:cxnSp>
        <p:nvCxnSpPr>
          <p:cNvPr id="424" name="Google Shape;424;p35"/>
          <p:cNvCxnSpPr/>
          <p:nvPr/>
        </p:nvCxnSpPr>
        <p:spPr>
          <a:xfrm rot="10800000">
            <a:off x="5368450" y="3103150"/>
            <a:ext cx="42300" cy="1187700"/>
          </a:xfrm>
          <a:prstGeom prst="straightConnector1">
            <a:avLst/>
          </a:prstGeom>
          <a:noFill/>
          <a:ln cap="flat" cmpd="sng" w="9525">
            <a:solidFill>
              <a:schemeClr val="dk2"/>
            </a:solidFill>
            <a:prstDash val="solid"/>
            <a:round/>
            <a:headEnd len="med" w="med" type="none"/>
            <a:tailEnd len="med" w="med" type="triangle"/>
          </a:ln>
        </p:spPr>
      </p:cxnSp>
      <p:sp>
        <p:nvSpPr>
          <p:cNvPr id="425" name="Google Shape;425;p35"/>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1*66+69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36"/>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431" name="Google Shape;431;p3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432" name="Google Shape;432;p36"/>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66</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a:t>
                      </a:r>
                      <a:endParaRPr/>
                    </a:p>
                  </a:txBody>
                  <a:tcPr marT="91425" marB="91425" marR="91425" marL="91425"/>
                </a:tc>
              </a:tr>
            </a:tbl>
          </a:graphicData>
        </a:graphic>
      </p:graphicFrame>
      <p:cxnSp>
        <p:nvCxnSpPr>
          <p:cNvPr id="433" name="Google Shape;433;p36"/>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434" name="Google Shape;434;p36"/>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435" name="Google Shape;435;p36"/>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36" name="Google Shape;436;p36"/>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Inference</a:t>
            </a:r>
            <a:endParaRPr/>
          </a:p>
        </p:txBody>
      </p:sp>
      <p:sp>
        <p:nvSpPr>
          <p:cNvPr id="437" name="Google Shape;437;p36"/>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438" name="Google Shape;438;p36"/>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439" name="Google Shape;439;p36"/>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440" name="Google Shape;440;p36"/>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441" name="Google Shape;441;p36"/>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442" name="Google Shape;442;p36"/>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6"/>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6"/>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6"/>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6"/>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7" name="Google Shape;447;p36"/>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cxnSp>
        <p:nvCxnSpPr>
          <p:cNvPr id="448" name="Google Shape;448;p36"/>
          <p:cNvCxnSpPr/>
          <p:nvPr/>
        </p:nvCxnSpPr>
        <p:spPr>
          <a:xfrm>
            <a:off x="659650" y="2371300"/>
            <a:ext cx="4772400" cy="1962000"/>
          </a:xfrm>
          <a:prstGeom prst="straightConnector1">
            <a:avLst/>
          </a:prstGeom>
          <a:noFill/>
          <a:ln cap="flat" cmpd="sng" w="9525">
            <a:solidFill>
              <a:schemeClr val="dk2"/>
            </a:solidFill>
            <a:prstDash val="solid"/>
            <a:round/>
            <a:headEnd len="med" w="med" type="none"/>
            <a:tailEnd len="med" w="med" type="triangle"/>
          </a:ln>
        </p:spPr>
      </p:cxnSp>
      <p:cxnSp>
        <p:nvCxnSpPr>
          <p:cNvPr id="449" name="Google Shape;449;p36"/>
          <p:cNvCxnSpPr/>
          <p:nvPr/>
        </p:nvCxnSpPr>
        <p:spPr>
          <a:xfrm rot="10800000">
            <a:off x="5368450" y="3103150"/>
            <a:ext cx="42300" cy="1187700"/>
          </a:xfrm>
          <a:prstGeom prst="straightConnector1">
            <a:avLst/>
          </a:prstGeom>
          <a:noFill/>
          <a:ln cap="flat" cmpd="sng" w="9525">
            <a:solidFill>
              <a:schemeClr val="dk2"/>
            </a:solidFill>
            <a:prstDash val="solid"/>
            <a:round/>
            <a:headEnd len="med" w="med" type="none"/>
            <a:tailEnd len="med" w="med" type="triangle"/>
          </a:ln>
        </p:spPr>
      </p:cxnSp>
      <p:cxnSp>
        <p:nvCxnSpPr>
          <p:cNvPr id="450" name="Google Shape;450;p36"/>
          <p:cNvCxnSpPr/>
          <p:nvPr/>
        </p:nvCxnSpPr>
        <p:spPr>
          <a:xfrm flipH="1">
            <a:off x="4541100" y="3134875"/>
            <a:ext cx="784800" cy="10500"/>
          </a:xfrm>
          <a:prstGeom prst="straightConnector1">
            <a:avLst/>
          </a:prstGeom>
          <a:noFill/>
          <a:ln cap="flat" cmpd="sng" w="9525">
            <a:solidFill>
              <a:schemeClr val="dk2"/>
            </a:solidFill>
            <a:prstDash val="solid"/>
            <a:round/>
            <a:headEnd len="med" w="med" type="none"/>
            <a:tailEnd len="med" w="med" type="triangle"/>
          </a:ln>
        </p:spPr>
      </p:cxnSp>
      <p:sp>
        <p:nvSpPr>
          <p:cNvPr id="451" name="Google Shape;451;p36"/>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1*66+69 = 135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7"/>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457" name="Google Shape;457;p37"/>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458" name="Google Shape;458;p37"/>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66</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135</a:t>
                      </a:r>
                      <a:endParaRPr/>
                    </a:p>
                  </a:txBody>
                  <a:tcPr marT="91425" marB="91425" marR="91425" marL="91425"/>
                </a:tc>
              </a:tr>
            </a:tbl>
          </a:graphicData>
        </a:graphic>
      </p:graphicFrame>
      <p:cxnSp>
        <p:nvCxnSpPr>
          <p:cNvPr id="459" name="Google Shape;459;p37"/>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37"/>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37"/>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2" name="Google Shape;462;p37"/>
          <p:cNvSpPr txBox="1"/>
          <p:nvPr/>
        </p:nvSpPr>
        <p:spPr>
          <a:xfrm>
            <a:off x="7595425" y="929000"/>
            <a:ext cx="148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Inference</a:t>
            </a:r>
            <a:endParaRPr/>
          </a:p>
        </p:txBody>
      </p:sp>
      <p:sp>
        <p:nvSpPr>
          <p:cNvPr id="463" name="Google Shape;463;p37"/>
          <p:cNvSpPr txBox="1"/>
          <p:nvPr/>
        </p:nvSpPr>
        <p:spPr>
          <a:xfrm>
            <a:off x="3798775" y="3940875"/>
            <a:ext cx="63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69</a:t>
            </a:r>
            <a:endParaRPr/>
          </a:p>
        </p:txBody>
      </p:sp>
      <p:cxnSp>
        <p:nvCxnSpPr>
          <p:cNvPr id="464" name="Google Shape;464;p37"/>
          <p:cNvCxnSpPr/>
          <p:nvPr/>
        </p:nvCxnSpPr>
        <p:spPr>
          <a:xfrm rot="10800000">
            <a:off x="6513675" y="2339475"/>
            <a:ext cx="0" cy="1993800"/>
          </a:xfrm>
          <a:prstGeom prst="straightConnector1">
            <a:avLst/>
          </a:prstGeom>
          <a:noFill/>
          <a:ln cap="flat" cmpd="sng" w="9525">
            <a:solidFill>
              <a:schemeClr val="dk2"/>
            </a:solidFill>
            <a:prstDash val="solid"/>
            <a:round/>
            <a:headEnd len="med" w="med" type="none"/>
            <a:tailEnd len="med" w="med" type="triangle"/>
          </a:ln>
        </p:spPr>
      </p:cxnSp>
      <p:sp>
        <p:nvSpPr>
          <p:cNvPr id="465" name="Google Shape;465;p37"/>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a:t>
            </a:r>
            <a:endParaRPr/>
          </a:p>
        </p:txBody>
      </p:sp>
      <p:sp>
        <p:nvSpPr>
          <p:cNvPr id="466" name="Google Shape;466;p37"/>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467" name="Google Shape;467;p37"/>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468" name="Google Shape;468;p37"/>
          <p:cNvSpPr/>
          <p:nvPr/>
        </p:nvSpPr>
        <p:spPr>
          <a:xfrm>
            <a:off x="5113750" y="34424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7"/>
          <p:cNvSpPr/>
          <p:nvPr/>
        </p:nvSpPr>
        <p:spPr>
          <a:xfrm>
            <a:off x="5573700" y="2460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7"/>
          <p:cNvSpPr/>
          <p:nvPr/>
        </p:nvSpPr>
        <p:spPr>
          <a:xfrm>
            <a:off x="5863975" y="204905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7"/>
          <p:cNvSpPr/>
          <p:nvPr/>
        </p:nvSpPr>
        <p:spPr>
          <a:xfrm>
            <a:off x="6174275" y="1814000"/>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7"/>
          <p:cNvSpPr/>
          <p:nvPr/>
        </p:nvSpPr>
        <p:spPr>
          <a:xfrm>
            <a:off x="5378950" y="2831075"/>
            <a:ext cx="116700" cy="999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 name="Google Shape;473;p37"/>
          <p:cNvCxnSpPr/>
          <p:nvPr/>
        </p:nvCxnSpPr>
        <p:spPr>
          <a:xfrm flipH="1" rot="10800000">
            <a:off x="4657775" y="1766825"/>
            <a:ext cx="1516500" cy="24816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37"/>
          <p:cNvCxnSpPr/>
          <p:nvPr/>
        </p:nvCxnSpPr>
        <p:spPr>
          <a:xfrm>
            <a:off x="659650" y="2371300"/>
            <a:ext cx="4772400" cy="1962000"/>
          </a:xfrm>
          <a:prstGeom prst="straightConnector1">
            <a:avLst/>
          </a:prstGeom>
          <a:noFill/>
          <a:ln cap="flat" cmpd="sng" w="9525">
            <a:solidFill>
              <a:schemeClr val="dk2"/>
            </a:solidFill>
            <a:prstDash val="solid"/>
            <a:round/>
            <a:headEnd len="med" w="med" type="none"/>
            <a:tailEnd len="med" w="med" type="triangle"/>
          </a:ln>
        </p:spPr>
      </p:cxnSp>
      <p:cxnSp>
        <p:nvCxnSpPr>
          <p:cNvPr id="475" name="Google Shape;475;p37"/>
          <p:cNvCxnSpPr/>
          <p:nvPr/>
        </p:nvCxnSpPr>
        <p:spPr>
          <a:xfrm rot="10800000">
            <a:off x="5368450" y="3103150"/>
            <a:ext cx="42300" cy="1187700"/>
          </a:xfrm>
          <a:prstGeom prst="straightConnector1">
            <a:avLst/>
          </a:prstGeom>
          <a:noFill/>
          <a:ln cap="flat" cmpd="sng" w="9525">
            <a:solidFill>
              <a:schemeClr val="dk2"/>
            </a:solidFill>
            <a:prstDash val="solid"/>
            <a:round/>
            <a:headEnd len="med" w="med" type="none"/>
            <a:tailEnd len="med" w="med" type="triangle"/>
          </a:ln>
        </p:spPr>
      </p:cxnSp>
      <p:cxnSp>
        <p:nvCxnSpPr>
          <p:cNvPr id="476" name="Google Shape;476;p37"/>
          <p:cNvCxnSpPr/>
          <p:nvPr/>
        </p:nvCxnSpPr>
        <p:spPr>
          <a:xfrm flipH="1">
            <a:off x="4541100" y="3134875"/>
            <a:ext cx="784800" cy="10500"/>
          </a:xfrm>
          <a:prstGeom prst="straightConnector1">
            <a:avLst/>
          </a:prstGeom>
          <a:noFill/>
          <a:ln cap="flat" cmpd="sng" w="9525">
            <a:solidFill>
              <a:schemeClr val="dk2"/>
            </a:solidFill>
            <a:prstDash val="solid"/>
            <a:round/>
            <a:headEnd len="med" w="med" type="none"/>
            <a:tailEnd len="med" w="med" type="triangle"/>
          </a:ln>
        </p:spPr>
      </p:cxnSp>
      <p:sp>
        <p:nvSpPr>
          <p:cNvPr id="477" name="Google Shape;477;p37"/>
          <p:cNvSpPr txBox="1"/>
          <p:nvPr/>
        </p:nvSpPr>
        <p:spPr>
          <a:xfrm>
            <a:off x="4997150" y="929000"/>
            <a:ext cx="239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Y_p = 1*66+69 = 135</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38"/>
          <p:cNvSpPr txBox="1"/>
          <p:nvPr/>
        </p:nvSpPr>
        <p:spPr>
          <a:xfrm>
            <a:off x="830918" y="1896314"/>
            <a:ext cx="7630500" cy="113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lt1"/>
                </a:solidFill>
                <a:latin typeface="Montserrat"/>
                <a:ea typeface="Montserrat"/>
                <a:cs typeface="Montserrat"/>
                <a:sym typeface="Montserrat"/>
              </a:rPr>
              <a:t>Deep Learning</a:t>
            </a:r>
            <a:endParaRPr b="1" i="0" sz="4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9"/>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488" name="Google Shape;488;p39"/>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489" name="Google Shape;489;p39"/>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490" name="Google Shape;490;p39"/>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491" name="Google Shape;491;p39"/>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492" name="Google Shape;492;p39"/>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graphicFrame>
        <p:nvGraphicFramePr>
          <p:cNvPr id="493" name="Google Shape;493;p39"/>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sp>
        <p:nvSpPr>
          <p:cNvPr id="494" name="Google Shape;494;p39"/>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cxnSp>
        <p:nvCxnSpPr>
          <p:cNvPr id="495" name="Google Shape;495;p39"/>
          <p:cNvCxnSpPr>
            <a:endCxn id="490" idx="3"/>
          </p:cNvCxnSpPr>
          <p:nvPr/>
        </p:nvCxnSpPr>
        <p:spPr>
          <a:xfrm flipH="1" rot="10800000">
            <a:off x="988263" y="24445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496" name="Google Shape;496;p39"/>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497" name="Google Shape;497;p39"/>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0"/>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503" name="Google Shape;503;p4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504" name="Google Shape;504;p40"/>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505" name="Google Shape;505;p40"/>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506" name="Google Shape;506;p40"/>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507" name="Google Shape;507;p40"/>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508" name="Google Shape;508;p40"/>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509" name="Google Shape;509;p40"/>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40"/>
          <p:cNvCxnSpPr>
            <a:endCxn id="509"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11" name="Google Shape;511;p40"/>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2" name="Google Shape;512;p40"/>
          <p:cNvCxnSpPr>
            <a:endCxn id="511"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13" name="Google Shape;513;p40"/>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4" name="Google Shape;514;p40"/>
          <p:cNvCxnSpPr>
            <a:endCxn id="513"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15" name="Google Shape;515;p40"/>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40"/>
          <p:cNvCxnSpPr>
            <a:endCxn id="515"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17" name="Google Shape;517;p40"/>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518" name="Google Shape;518;p40"/>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cxnSp>
        <p:nvCxnSpPr>
          <p:cNvPr id="519" name="Google Shape;519;p40"/>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520" name="Google Shape;520;p40"/>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521" name="Google Shape;521;p40"/>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41"/>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527" name="Google Shape;527;p4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528" name="Google Shape;528;p41"/>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529" name="Google Shape;529;p41"/>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530" name="Google Shape;530;p41"/>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531" name="Google Shape;531;p41"/>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532" name="Google Shape;532;p41"/>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533" name="Google Shape;533;p41"/>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 name="Google Shape;534;p41"/>
          <p:cNvCxnSpPr>
            <a:endCxn id="533"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35" name="Google Shape;535;p41"/>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6" name="Google Shape;536;p41"/>
          <p:cNvCxnSpPr>
            <a:endCxn id="535"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37" name="Google Shape;537;p41"/>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8" name="Google Shape;538;p41"/>
          <p:cNvCxnSpPr>
            <a:endCxn id="537"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39" name="Google Shape;539;p41"/>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0" name="Google Shape;540;p41"/>
          <p:cNvCxnSpPr>
            <a:endCxn id="539"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41" name="Google Shape;541;p41"/>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542" name="Google Shape;542;p41"/>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3" name="Google Shape;543;p41"/>
          <p:cNvCxnSpPr>
            <a:stCxn id="533" idx="6"/>
            <a:endCxn id="542"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44" name="Google Shape;544;p41"/>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5" name="Google Shape;545;p41"/>
          <p:cNvCxnSpPr>
            <a:stCxn id="535" idx="6"/>
            <a:endCxn id="544"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46" name="Google Shape;546;p41"/>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7" name="Google Shape;547;p41"/>
          <p:cNvCxnSpPr>
            <a:stCxn id="537" idx="6"/>
            <a:endCxn id="546"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48" name="Google Shape;548;p41"/>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9" name="Google Shape;549;p41"/>
          <p:cNvCxnSpPr>
            <a:endCxn id="548"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p41"/>
          <p:cNvCxnSpPr>
            <a:stCxn id="533" idx="6"/>
            <a:endCxn id="546"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551" name="Google Shape;551;p41"/>
          <p:cNvCxnSpPr>
            <a:stCxn id="537"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552" name="Google Shape;552;p41"/>
          <p:cNvCxnSpPr>
            <a:stCxn id="535"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553" name="Google Shape;553;p41"/>
          <p:cNvCxnSpPr>
            <a:stCxn id="533" idx="6"/>
            <a:endCxn id="544"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554" name="Google Shape;554;p41"/>
          <p:cNvCxnSpPr>
            <a:stCxn id="533" idx="6"/>
            <a:endCxn id="548"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555" name="Google Shape;555;p41"/>
          <p:cNvCxnSpPr>
            <a:stCxn id="537"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556" name="Google Shape;556;p41"/>
          <p:cNvCxnSpPr>
            <a:stCxn id="537"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557" name="Google Shape;557;p41"/>
          <p:cNvCxnSpPr>
            <a:stCxn id="535" idx="6"/>
            <a:endCxn id="546"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558" name="Google Shape;558;p41"/>
          <p:cNvCxnSpPr>
            <a:stCxn id="535" idx="6"/>
            <a:endCxn id="542"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559" name="Google Shape;559;p41"/>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560" name="Google Shape;560;p41"/>
          <p:cNvSpPr txBox="1"/>
          <p:nvPr/>
        </p:nvSpPr>
        <p:spPr>
          <a:xfrm>
            <a:off x="4088725" y="8340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 w * X +  b ,  </a:t>
            </a:r>
            <a:endParaRPr/>
          </a:p>
        </p:txBody>
      </p:sp>
      <p:sp>
        <p:nvSpPr>
          <p:cNvPr id="561" name="Google Shape;561;p41"/>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41"/>
          <p:cNvPicPr preferRelativeResize="0"/>
          <p:nvPr/>
        </p:nvPicPr>
        <p:blipFill>
          <a:blip r:embed="rId5">
            <a:alphaModFix/>
          </a:blip>
          <a:stretch>
            <a:fillRect/>
          </a:stretch>
        </p:blipFill>
        <p:spPr>
          <a:xfrm>
            <a:off x="5527950" y="890613"/>
            <a:ext cx="1009650" cy="314325"/>
          </a:xfrm>
          <a:prstGeom prst="rect">
            <a:avLst/>
          </a:prstGeom>
          <a:noFill/>
          <a:ln>
            <a:noFill/>
          </a:ln>
        </p:spPr>
      </p:pic>
      <p:cxnSp>
        <p:nvCxnSpPr>
          <p:cNvPr id="563" name="Google Shape;563;p41"/>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564" name="Google Shape;564;p41"/>
          <p:cNvSpPr txBox="1"/>
          <p:nvPr/>
        </p:nvSpPr>
        <p:spPr>
          <a:xfrm>
            <a:off x="7671075" y="890625"/>
            <a:ext cx="137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Single neuron</a:t>
            </a:r>
            <a:endParaRPr/>
          </a:p>
        </p:txBody>
      </p:sp>
      <p:sp>
        <p:nvSpPr>
          <p:cNvPr id="565" name="Google Shape;565;p41"/>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566" name="Google Shape;566;p41"/>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567" name="Google Shape;567;p41"/>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42"/>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573" name="Google Shape;573;p4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574" name="Google Shape;574;p42"/>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575" name="Google Shape;575;p42"/>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576" name="Google Shape;576;p42"/>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577" name="Google Shape;577;p42"/>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578" name="Google Shape;578;p42"/>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579" name="Google Shape;579;p42"/>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42"/>
          <p:cNvCxnSpPr>
            <a:endCxn id="579"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81" name="Google Shape;581;p42"/>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2" name="Google Shape;582;p42"/>
          <p:cNvCxnSpPr>
            <a:endCxn id="581"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83" name="Google Shape;583;p42"/>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4" name="Google Shape;584;p42"/>
          <p:cNvCxnSpPr>
            <a:endCxn id="583"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85" name="Google Shape;585;p42"/>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6" name="Google Shape;586;p42"/>
          <p:cNvCxnSpPr>
            <a:endCxn id="585"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42"/>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588" name="Google Shape;588;p42"/>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42"/>
          <p:cNvCxnSpPr>
            <a:stCxn id="579" idx="6"/>
            <a:endCxn id="588"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90" name="Google Shape;590;p42"/>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1" name="Google Shape;591;p42"/>
          <p:cNvCxnSpPr>
            <a:stCxn id="581" idx="6"/>
            <a:endCxn id="590"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92" name="Google Shape;592;p42"/>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 name="Google Shape;593;p42"/>
          <p:cNvCxnSpPr>
            <a:stCxn id="583" idx="6"/>
            <a:endCxn id="592"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42"/>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42"/>
          <p:cNvCxnSpPr>
            <a:endCxn id="594"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596" name="Google Shape;596;p42"/>
          <p:cNvCxnSpPr>
            <a:stCxn id="579" idx="6"/>
            <a:endCxn id="592"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597" name="Google Shape;597;p42"/>
          <p:cNvCxnSpPr>
            <a:stCxn id="583"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598" name="Google Shape;598;p42"/>
          <p:cNvCxnSpPr>
            <a:stCxn id="581"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599" name="Google Shape;599;p42"/>
          <p:cNvCxnSpPr>
            <a:stCxn id="579" idx="6"/>
            <a:endCxn id="590"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600" name="Google Shape;600;p42"/>
          <p:cNvCxnSpPr>
            <a:stCxn id="579" idx="6"/>
            <a:endCxn id="594"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42"/>
          <p:cNvCxnSpPr>
            <a:stCxn id="583"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42"/>
          <p:cNvCxnSpPr>
            <a:stCxn id="583"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603" name="Google Shape;603;p42"/>
          <p:cNvCxnSpPr>
            <a:stCxn id="581" idx="6"/>
            <a:endCxn id="592"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604" name="Google Shape;604;p42"/>
          <p:cNvCxnSpPr>
            <a:stCxn id="581" idx="6"/>
            <a:endCxn id="588"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605" name="Google Shape;605;p42"/>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Y=[2 0.5 3 4] *       +  [ 4 ] ,  </a:t>
            </a:r>
            <a:endParaRPr/>
          </a:p>
        </p:txBody>
      </p:sp>
      <p:sp>
        <p:nvSpPr>
          <p:cNvPr id="606" name="Google Shape;606;p42"/>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607" name="Google Shape;607;p42"/>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8" name="Google Shape;608;p42"/>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609" name="Google Shape;609;p42"/>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610" name="Google Shape;610;p42"/>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42"/>
          <p:cNvSpPr txBox="1"/>
          <p:nvPr/>
        </p:nvSpPr>
        <p:spPr>
          <a:xfrm>
            <a:off x="7775700" y="675075"/>
            <a:ext cx="13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cxnSp>
        <p:nvCxnSpPr>
          <p:cNvPr id="612" name="Google Shape;612;p42"/>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613" name="Google Shape;613;p42"/>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614" name="Google Shape;614;p42"/>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577700" y="215750"/>
            <a:ext cx="4753800" cy="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High Level Architecture of a Transformer</a:t>
            </a:r>
            <a:endParaRPr b="0" i="0" sz="1400" u="none" cap="none" strike="noStrike">
              <a:solidFill>
                <a:srgbClr val="000000"/>
              </a:solidFill>
              <a:latin typeface="Montserrat"/>
              <a:ea typeface="Montserrat"/>
              <a:cs typeface="Montserrat"/>
              <a:sym typeface="Montserrat"/>
            </a:endParaRPr>
          </a:p>
        </p:txBody>
      </p:sp>
      <p:pic>
        <p:nvPicPr>
          <p:cNvPr id="75" name="Google Shape;75;p16"/>
          <p:cNvPicPr preferRelativeResize="0"/>
          <p:nvPr/>
        </p:nvPicPr>
        <p:blipFill>
          <a:blip r:embed="rId3">
            <a:alphaModFix/>
          </a:blip>
          <a:stretch>
            <a:fillRect/>
          </a:stretch>
        </p:blipFill>
        <p:spPr>
          <a:xfrm>
            <a:off x="1594700" y="574750"/>
            <a:ext cx="5640124" cy="4479425"/>
          </a:xfrm>
          <a:prstGeom prst="rect">
            <a:avLst/>
          </a:prstGeom>
          <a:noFill/>
          <a:ln>
            <a:noFill/>
          </a:ln>
        </p:spPr>
      </p:pic>
      <p:sp>
        <p:nvSpPr>
          <p:cNvPr id="76" name="Google Shape;76;p1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3"/>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620" name="Google Shape;620;p4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621" name="Google Shape;621;p43"/>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622" name="Google Shape;622;p43"/>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623" name="Google Shape;623;p43"/>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624" name="Google Shape;624;p43"/>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625" name="Google Shape;625;p43"/>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626" name="Google Shape;626;p43"/>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43"/>
          <p:cNvCxnSpPr>
            <a:endCxn id="626"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628" name="Google Shape;628;p43"/>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9" name="Google Shape;629;p43"/>
          <p:cNvCxnSpPr>
            <a:endCxn id="628"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630" name="Google Shape;630;p43"/>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43"/>
          <p:cNvCxnSpPr>
            <a:endCxn id="630"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632" name="Google Shape;632;p43"/>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3" name="Google Shape;633;p43"/>
          <p:cNvCxnSpPr>
            <a:endCxn id="632"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634" name="Google Shape;634;p43"/>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635" name="Google Shape;635;p43"/>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6" name="Google Shape;636;p43"/>
          <p:cNvCxnSpPr>
            <a:stCxn id="626" idx="6"/>
            <a:endCxn id="635"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637" name="Google Shape;637;p43"/>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43"/>
          <p:cNvCxnSpPr>
            <a:stCxn id="628" idx="6"/>
            <a:endCxn id="637"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639" name="Google Shape;639;p43"/>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43"/>
          <p:cNvCxnSpPr>
            <a:stCxn id="630" idx="6"/>
            <a:endCxn id="639"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641" name="Google Shape;641;p43"/>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2" name="Google Shape;642;p43"/>
          <p:cNvCxnSpPr>
            <a:endCxn id="641"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643" name="Google Shape;643;p43"/>
          <p:cNvCxnSpPr>
            <a:stCxn id="626" idx="6"/>
            <a:endCxn id="639"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644" name="Google Shape;644;p43"/>
          <p:cNvCxnSpPr>
            <a:stCxn id="630"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645" name="Google Shape;645;p43"/>
          <p:cNvCxnSpPr>
            <a:stCxn id="628"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646" name="Google Shape;646;p43"/>
          <p:cNvCxnSpPr>
            <a:stCxn id="626" idx="6"/>
            <a:endCxn id="637"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647" name="Google Shape;647;p43"/>
          <p:cNvCxnSpPr>
            <a:stCxn id="626" idx="6"/>
            <a:endCxn id="641"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648" name="Google Shape;648;p43"/>
          <p:cNvCxnSpPr>
            <a:stCxn id="630"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649" name="Google Shape;649;p43"/>
          <p:cNvCxnSpPr>
            <a:stCxn id="630"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650" name="Google Shape;650;p43"/>
          <p:cNvCxnSpPr>
            <a:stCxn id="628" idx="6"/>
            <a:endCxn id="639"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651" name="Google Shape;651;p43"/>
          <p:cNvCxnSpPr>
            <a:stCxn id="628" idx="6"/>
            <a:endCxn id="635"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652" name="Google Shape;652;p43"/>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Y=[2 0.5 3 4] *       +  [ 4 ] ,  </a:t>
            </a:r>
            <a:endParaRPr/>
          </a:p>
        </p:txBody>
      </p:sp>
      <p:sp>
        <p:nvSpPr>
          <p:cNvPr id="653" name="Google Shape;653;p43"/>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654" name="Google Shape;654;p43"/>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5" name="Google Shape;655;p43"/>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656" name="Google Shape;656;p43"/>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657" name="Google Shape;657;p43"/>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3"/>
          <p:cNvSpPr txBox="1"/>
          <p:nvPr/>
        </p:nvSpPr>
        <p:spPr>
          <a:xfrm>
            <a:off x="7775700" y="675075"/>
            <a:ext cx="13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cxnSp>
        <p:nvCxnSpPr>
          <p:cNvPr id="659" name="Google Shape;659;p43"/>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660" name="Google Shape;660;p43"/>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3"/>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3"/>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3"/>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3"/>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3"/>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3"/>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3"/>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3"/>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3"/>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3"/>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3"/>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3"/>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3"/>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3"/>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3"/>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3"/>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3"/>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3"/>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3"/>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3"/>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3"/>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sp>
        <p:nvSpPr>
          <p:cNvPr id="685" name="Google Shape;685;p43"/>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686" name="Google Shape;686;p43"/>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4"/>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692" name="Google Shape;692;p4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693" name="Google Shape;693;p44"/>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694" name="Google Shape;694;p44"/>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695" name="Google Shape;695;p44"/>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696" name="Google Shape;696;p44"/>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697" name="Google Shape;697;p44"/>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698" name="Google Shape;698;p44"/>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9" name="Google Shape;699;p44"/>
          <p:cNvCxnSpPr>
            <a:endCxn id="698"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00" name="Google Shape;700;p44"/>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44"/>
          <p:cNvCxnSpPr>
            <a:endCxn id="700"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02" name="Google Shape;702;p44"/>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44"/>
          <p:cNvCxnSpPr>
            <a:endCxn id="702"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04" name="Google Shape;704;p44"/>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5" name="Google Shape;705;p44"/>
          <p:cNvCxnSpPr>
            <a:endCxn id="704"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06" name="Google Shape;706;p44"/>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707" name="Google Shape;707;p44"/>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8" name="Google Shape;708;p44"/>
          <p:cNvCxnSpPr>
            <a:stCxn id="698" idx="6"/>
            <a:endCxn id="707"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709" name="Google Shape;709;p44"/>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0" name="Google Shape;710;p44"/>
          <p:cNvCxnSpPr>
            <a:stCxn id="700" idx="6"/>
            <a:endCxn id="709"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711" name="Google Shape;711;p44"/>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44"/>
          <p:cNvCxnSpPr>
            <a:stCxn id="702" idx="6"/>
            <a:endCxn id="711"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713" name="Google Shape;713;p44"/>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4" name="Google Shape;714;p44"/>
          <p:cNvCxnSpPr>
            <a:endCxn id="713"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715" name="Google Shape;715;p44"/>
          <p:cNvCxnSpPr>
            <a:stCxn id="698" idx="6"/>
            <a:endCxn id="711"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716" name="Google Shape;716;p44"/>
          <p:cNvCxnSpPr>
            <a:stCxn id="702"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717" name="Google Shape;717;p44"/>
          <p:cNvCxnSpPr>
            <a:stCxn id="700"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718" name="Google Shape;718;p44"/>
          <p:cNvCxnSpPr>
            <a:stCxn id="698" idx="6"/>
            <a:endCxn id="709"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719" name="Google Shape;719;p44"/>
          <p:cNvCxnSpPr>
            <a:stCxn id="698" idx="6"/>
            <a:endCxn id="713"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720" name="Google Shape;720;p44"/>
          <p:cNvCxnSpPr>
            <a:stCxn id="702"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721" name="Google Shape;721;p44"/>
          <p:cNvCxnSpPr>
            <a:stCxn id="702"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722" name="Google Shape;722;p44"/>
          <p:cNvCxnSpPr>
            <a:stCxn id="700" idx="6"/>
            <a:endCxn id="711"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723" name="Google Shape;723;p44"/>
          <p:cNvCxnSpPr>
            <a:stCxn id="700" idx="6"/>
            <a:endCxn id="707"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724" name="Google Shape;724;p44"/>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Y=[2 0.5 3 4] *       +  [ 4 ] ,  </a:t>
            </a:r>
            <a:endParaRPr/>
          </a:p>
        </p:txBody>
      </p:sp>
      <p:sp>
        <p:nvSpPr>
          <p:cNvPr id="725" name="Google Shape;725;p44"/>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726" name="Google Shape;726;p44"/>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44"/>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728" name="Google Shape;728;p44"/>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729" name="Google Shape;729;p44"/>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4"/>
          <p:cNvSpPr txBox="1"/>
          <p:nvPr/>
        </p:nvSpPr>
        <p:spPr>
          <a:xfrm>
            <a:off x="7775700" y="675075"/>
            <a:ext cx="13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cxnSp>
        <p:nvCxnSpPr>
          <p:cNvPr id="731" name="Google Shape;731;p44"/>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732" name="Google Shape;732;p44"/>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4"/>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4"/>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4"/>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4"/>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4"/>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4"/>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4"/>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4"/>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4"/>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4"/>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4"/>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4"/>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4"/>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4"/>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4"/>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4"/>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4"/>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4"/>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4"/>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4"/>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4"/>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4"/>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4"/>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4"/>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4"/>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4"/>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4"/>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4"/>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4"/>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4"/>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4"/>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5" name="Google Shape;765;p44"/>
          <p:cNvCxnSpPr>
            <a:stCxn id="756" idx="5"/>
            <a:endCxn id="764"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766" name="Google Shape;766;p44"/>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767" name="Google Shape;767;p44"/>
          <p:cNvCxnSpPr>
            <a:stCxn id="757" idx="6"/>
            <a:endCxn id="763"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768" name="Google Shape;768;p44"/>
          <p:cNvCxnSpPr>
            <a:stCxn id="759" idx="6"/>
            <a:endCxn id="763"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769" name="Google Shape;769;p44"/>
          <p:cNvCxnSpPr>
            <a:stCxn id="759" idx="6"/>
            <a:endCxn id="764"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770" name="Google Shape;770;p44"/>
          <p:cNvCxnSpPr>
            <a:stCxn id="757" idx="6"/>
            <a:endCxn id="764"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771" name="Google Shape;771;p44"/>
          <p:cNvCxnSpPr>
            <a:stCxn id="758" idx="5"/>
            <a:endCxn id="764"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772" name="Google Shape;772;p44"/>
          <p:cNvCxnSpPr>
            <a:stCxn id="756" idx="5"/>
            <a:endCxn id="763"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773" name="Google Shape;773;p44"/>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a:t>
            </a:r>
            <a:r>
              <a:rPr lang="en"/>
              <a:t> layer</a:t>
            </a:r>
            <a:endParaRPr/>
          </a:p>
        </p:txBody>
      </p:sp>
      <p:sp>
        <p:nvSpPr>
          <p:cNvPr id="774" name="Google Shape;774;p44"/>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a:t>
            </a:r>
            <a:r>
              <a:rPr lang="en"/>
              <a:t> layer</a:t>
            </a:r>
            <a:endParaRPr/>
          </a:p>
        </p:txBody>
      </p:sp>
      <p:sp>
        <p:nvSpPr>
          <p:cNvPr id="775" name="Google Shape;775;p44"/>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776" name="Google Shape;776;p44"/>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4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a:t>
            </a:r>
            <a:r>
              <a:rPr lang="en"/>
              <a:t> Pass</a:t>
            </a:r>
            <a:endParaRPr/>
          </a:p>
        </p:txBody>
      </p:sp>
      <p:sp>
        <p:nvSpPr>
          <p:cNvPr id="782" name="Google Shape;782;p4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783" name="Google Shape;783;p45"/>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784" name="Google Shape;784;p45"/>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785" name="Google Shape;785;p45"/>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786" name="Google Shape;786;p45"/>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787" name="Google Shape;787;p45"/>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788" name="Google Shape;788;p45"/>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9" name="Google Shape;789;p45"/>
          <p:cNvCxnSpPr>
            <a:endCxn id="788"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90" name="Google Shape;790;p45"/>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1" name="Google Shape;791;p45"/>
          <p:cNvCxnSpPr>
            <a:endCxn id="790"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92" name="Google Shape;792;p45"/>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3" name="Google Shape;793;p45"/>
          <p:cNvCxnSpPr>
            <a:endCxn id="792"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94" name="Google Shape;794;p45"/>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5" name="Google Shape;795;p45"/>
          <p:cNvCxnSpPr>
            <a:endCxn id="794"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45"/>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797" name="Google Shape;797;p45"/>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 name="Google Shape;798;p45"/>
          <p:cNvCxnSpPr>
            <a:stCxn id="788" idx="6"/>
            <a:endCxn id="797"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799" name="Google Shape;799;p45"/>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0" name="Google Shape;800;p45"/>
          <p:cNvCxnSpPr>
            <a:stCxn id="790" idx="6"/>
            <a:endCxn id="799"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801" name="Google Shape;801;p45"/>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2" name="Google Shape;802;p45"/>
          <p:cNvCxnSpPr>
            <a:stCxn id="792" idx="6"/>
            <a:endCxn id="801"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803" name="Google Shape;803;p45"/>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04" name="Google Shape;804;p45"/>
          <p:cNvCxnSpPr>
            <a:endCxn id="803"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805" name="Google Shape;805;p45"/>
          <p:cNvCxnSpPr>
            <a:stCxn id="788" idx="6"/>
            <a:endCxn id="801"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806" name="Google Shape;806;p45"/>
          <p:cNvCxnSpPr>
            <a:stCxn id="792"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807" name="Google Shape;807;p45"/>
          <p:cNvCxnSpPr>
            <a:stCxn id="790"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808" name="Google Shape;808;p45"/>
          <p:cNvCxnSpPr>
            <a:stCxn id="788" idx="6"/>
            <a:endCxn id="799"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809" name="Google Shape;809;p45"/>
          <p:cNvCxnSpPr>
            <a:stCxn id="788" idx="6"/>
            <a:endCxn id="803"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810" name="Google Shape;810;p45"/>
          <p:cNvCxnSpPr>
            <a:stCxn id="792"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811" name="Google Shape;811;p45"/>
          <p:cNvCxnSpPr>
            <a:stCxn id="792"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812" name="Google Shape;812;p45"/>
          <p:cNvCxnSpPr>
            <a:stCxn id="790" idx="6"/>
            <a:endCxn id="801"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813" name="Google Shape;813;p45"/>
          <p:cNvCxnSpPr>
            <a:stCxn id="790" idx="6"/>
            <a:endCxn id="797"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814" name="Google Shape;814;p45"/>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Y=[2 0.5 3 4] *       +  [ 4 ] ,  </a:t>
            </a:r>
            <a:endParaRPr/>
          </a:p>
        </p:txBody>
      </p:sp>
      <p:sp>
        <p:nvSpPr>
          <p:cNvPr id="815" name="Google Shape;815;p45"/>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816" name="Google Shape;816;p45"/>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7" name="Google Shape;817;p45"/>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818" name="Google Shape;818;p45"/>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819" name="Google Shape;819;p45"/>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5"/>
          <p:cNvSpPr txBox="1"/>
          <p:nvPr/>
        </p:nvSpPr>
        <p:spPr>
          <a:xfrm>
            <a:off x="7775700" y="675075"/>
            <a:ext cx="13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cxnSp>
        <p:nvCxnSpPr>
          <p:cNvPr id="821" name="Google Shape;821;p45"/>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822" name="Google Shape;822;p45"/>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5"/>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5"/>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5"/>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5"/>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5"/>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5"/>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5"/>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5"/>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5"/>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5"/>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5"/>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5"/>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5"/>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5"/>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5"/>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5"/>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5"/>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5"/>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5"/>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5"/>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5"/>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5"/>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5"/>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5"/>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5"/>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5"/>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5"/>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5"/>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5"/>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5"/>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5"/>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5"/>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5" name="Google Shape;855;p45"/>
          <p:cNvCxnSpPr>
            <a:stCxn id="846" idx="5"/>
            <a:endCxn id="854"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856" name="Google Shape;856;p45"/>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857" name="Google Shape;857;p45"/>
          <p:cNvCxnSpPr>
            <a:stCxn id="847" idx="6"/>
            <a:endCxn id="853"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858" name="Google Shape;858;p45"/>
          <p:cNvCxnSpPr>
            <a:stCxn id="849" idx="6"/>
            <a:endCxn id="853"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859" name="Google Shape;859;p45"/>
          <p:cNvCxnSpPr>
            <a:stCxn id="849" idx="6"/>
            <a:endCxn id="854"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860" name="Google Shape;860;p45"/>
          <p:cNvCxnSpPr>
            <a:stCxn id="847" idx="6"/>
            <a:endCxn id="854"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861" name="Google Shape;861;p45"/>
          <p:cNvCxnSpPr>
            <a:stCxn id="848" idx="5"/>
            <a:endCxn id="854"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862" name="Google Shape;862;p45"/>
          <p:cNvCxnSpPr>
            <a:stCxn id="846" idx="5"/>
            <a:endCxn id="853"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863" name="Google Shape;863;p45"/>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864" name="Google Shape;864;p45"/>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865" name="Google Shape;865;p45"/>
          <p:cNvCxnSpPr>
            <a:stCxn id="854" idx="6"/>
          </p:cNvCxnSpPr>
          <p:nvPr/>
        </p:nvCxnSpPr>
        <p:spPr>
          <a:xfrm>
            <a:off x="8234900" y="280247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866" name="Google Shape;866;p45"/>
          <p:cNvSpPr txBox="1"/>
          <p:nvPr/>
        </p:nvSpPr>
        <p:spPr>
          <a:xfrm>
            <a:off x="8348375" y="23819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67" name="Google Shape;867;p45"/>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868" name="Google Shape;868;p45"/>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869" name="Google Shape;869;p45"/>
          <p:cNvSpPr txBox="1"/>
          <p:nvPr/>
        </p:nvSpPr>
        <p:spPr>
          <a:xfrm>
            <a:off x="8705775" y="2602375"/>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sp>
        <p:nvSpPr>
          <p:cNvPr id="870" name="Google Shape;870;p45"/>
          <p:cNvSpPr txBox="1"/>
          <p:nvPr/>
        </p:nvSpPr>
        <p:spPr>
          <a:xfrm>
            <a:off x="7650500" y="2109050"/>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Wrong Prediction</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46"/>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Backward</a:t>
            </a:r>
            <a:r>
              <a:rPr lang="en"/>
              <a:t> Pass</a:t>
            </a:r>
            <a:endParaRPr/>
          </a:p>
        </p:txBody>
      </p:sp>
      <p:sp>
        <p:nvSpPr>
          <p:cNvPr id="876" name="Google Shape;876;p4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877" name="Google Shape;877;p46"/>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878" name="Google Shape;878;p46"/>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879" name="Google Shape;879;p46"/>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880" name="Google Shape;880;p46"/>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881" name="Google Shape;881;p46"/>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882" name="Google Shape;882;p46"/>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3" name="Google Shape;883;p46"/>
          <p:cNvCxnSpPr>
            <a:endCxn id="882"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884" name="Google Shape;884;p46"/>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5" name="Google Shape;885;p46"/>
          <p:cNvCxnSpPr>
            <a:endCxn id="884"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886" name="Google Shape;886;p46"/>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7" name="Google Shape;887;p46"/>
          <p:cNvCxnSpPr>
            <a:endCxn id="886"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888" name="Google Shape;888;p46"/>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9" name="Google Shape;889;p46"/>
          <p:cNvCxnSpPr>
            <a:endCxn id="888"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890" name="Google Shape;890;p46"/>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891" name="Google Shape;891;p46"/>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2" name="Google Shape;892;p46"/>
          <p:cNvCxnSpPr>
            <a:stCxn id="882" idx="6"/>
            <a:endCxn id="891"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893" name="Google Shape;893;p46"/>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4" name="Google Shape;894;p46"/>
          <p:cNvCxnSpPr>
            <a:stCxn id="884" idx="6"/>
            <a:endCxn id="893"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895" name="Google Shape;895;p46"/>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6" name="Google Shape;896;p46"/>
          <p:cNvCxnSpPr>
            <a:stCxn id="886" idx="6"/>
            <a:endCxn id="895"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897" name="Google Shape;897;p46"/>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8" name="Google Shape;898;p46"/>
          <p:cNvCxnSpPr>
            <a:endCxn id="897"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899" name="Google Shape;899;p46"/>
          <p:cNvCxnSpPr>
            <a:stCxn id="882" idx="6"/>
            <a:endCxn id="895"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900" name="Google Shape;900;p46"/>
          <p:cNvCxnSpPr>
            <a:stCxn id="886"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901" name="Google Shape;901;p46"/>
          <p:cNvCxnSpPr>
            <a:stCxn id="884"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902" name="Google Shape;902;p46"/>
          <p:cNvCxnSpPr>
            <a:stCxn id="882" idx="6"/>
            <a:endCxn id="893"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903" name="Google Shape;903;p46"/>
          <p:cNvCxnSpPr>
            <a:stCxn id="882" idx="6"/>
            <a:endCxn id="897"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904" name="Google Shape;904;p46"/>
          <p:cNvCxnSpPr>
            <a:stCxn id="886"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905" name="Google Shape;905;p46"/>
          <p:cNvCxnSpPr>
            <a:stCxn id="886"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906" name="Google Shape;906;p46"/>
          <p:cNvCxnSpPr>
            <a:stCxn id="884" idx="6"/>
            <a:endCxn id="895"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46"/>
          <p:cNvCxnSpPr>
            <a:stCxn id="884" idx="6"/>
            <a:endCxn id="891"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908" name="Google Shape;908;p46"/>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Y=[2 0.5 3 4] *       +  [ 4 ] ,  </a:t>
            </a:r>
            <a:endParaRPr/>
          </a:p>
        </p:txBody>
      </p:sp>
      <p:sp>
        <p:nvSpPr>
          <p:cNvPr id="909" name="Google Shape;909;p46"/>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910" name="Google Shape;910;p46"/>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1" name="Google Shape;911;p46"/>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912" name="Google Shape;912;p46"/>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913" name="Google Shape;913;p46"/>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txBox="1"/>
          <p:nvPr/>
        </p:nvSpPr>
        <p:spPr>
          <a:xfrm>
            <a:off x="7775700" y="675075"/>
            <a:ext cx="130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cxnSp>
        <p:nvCxnSpPr>
          <p:cNvPr id="915" name="Google Shape;915;p46"/>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916" name="Google Shape;916;p46"/>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6"/>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6"/>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6"/>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6"/>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6"/>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6"/>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6"/>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6"/>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6"/>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6"/>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6"/>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6"/>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6"/>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6"/>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6"/>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9" name="Google Shape;949;p46"/>
          <p:cNvCxnSpPr>
            <a:stCxn id="940" idx="5"/>
            <a:endCxn id="948"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950" name="Google Shape;950;p46"/>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951" name="Google Shape;951;p46"/>
          <p:cNvCxnSpPr>
            <a:stCxn id="941" idx="6"/>
            <a:endCxn id="947"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952" name="Google Shape;952;p46"/>
          <p:cNvCxnSpPr>
            <a:stCxn id="943" idx="6"/>
            <a:endCxn id="947"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953" name="Google Shape;953;p46"/>
          <p:cNvCxnSpPr>
            <a:stCxn id="943" idx="6"/>
            <a:endCxn id="948"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954" name="Google Shape;954;p46"/>
          <p:cNvCxnSpPr>
            <a:stCxn id="941" idx="6"/>
            <a:endCxn id="948"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955" name="Google Shape;955;p46"/>
          <p:cNvCxnSpPr>
            <a:stCxn id="942" idx="5"/>
            <a:endCxn id="948"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956" name="Google Shape;956;p46"/>
          <p:cNvCxnSpPr>
            <a:stCxn id="940" idx="5"/>
            <a:endCxn id="947"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957" name="Google Shape;957;p46"/>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958" name="Google Shape;958;p46"/>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959" name="Google Shape;959;p46"/>
          <p:cNvCxnSpPr>
            <a:stCxn id="948" idx="6"/>
          </p:cNvCxnSpPr>
          <p:nvPr/>
        </p:nvCxnSpPr>
        <p:spPr>
          <a:xfrm>
            <a:off x="8234900" y="280247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960" name="Google Shape;960;p46"/>
          <p:cNvSpPr txBox="1"/>
          <p:nvPr/>
        </p:nvSpPr>
        <p:spPr>
          <a:xfrm>
            <a:off x="8348375" y="23819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61" name="Google Shape;961;p46"/>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962" name="Google Shape;962;p46"/>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963" name="Google Shape;963;p46"/>
          <p:cNvSpPr txBox="1"/>
          <p:nvPr/>
        </p:nvSpPr>
        <p:spPr>
          <a:xfrm>
            <a:off x="8705775" y="2602375"/>
            <a:ext cx="38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3</a:t>
            </a:r>
            <a:endParaRPr/>
          </a:p>
        </p:txBody>
      </p:sp>
      <p:sp>
        <p:nvSpPr>
          <p:cNvPr id="964" name="Google Shape;964;p46"/>
          <p:cNvSpPr txBox="1"/>
          <p:nvPr/>
        </p:nvSpPr>
        <p:spPr>
          <a:xfrm>
            <a:off x="7691000" y="1916425"/>
            <a:ext cx="1551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Calculate error</a:t>
            </a:r>
            <a:endParaRPr/>
          </a:p>
          <a:p>
            <a:pPr indent="0" lvl="0" marL="0" rtl="0" algn="l">
              <a:spcBef>
                <a:spcPts val="0"/>
              </a:spcBef>
              <a:spcAft>
                <a:spcPts val="0"/>
              </a:spcAft>
              <a:buNone/>
            </a:pPr>
            <a:r>
              <a:rPr lang="en"/>
              <a:t>         (0-3)</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47"/>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Backward Pass</a:t>
            </a:r>
            <a:endParaRPr/>
          </a:p>
        </p:txBody>
      </p:sp>
      <p:sp>
        <p:nvSpPr>
          <p:cNvPr id="970" name="Google Shape;970;p47"/>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971" name="Google Shape;971;p47"/>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972" name="Google Shape;972;p47"/>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973" name="Google Shape;973;p47"/>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974" name="Google Shape;974;p47"/>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975" name="Google Shape;975;p47"/>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976" name="Google Shape;976;p47"/>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7" name="Google Shape;977;p47"/>
          <p:cNvCxnSpPr>
            <a:endCxn id="976"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978" name="Google Shape;978;p47"/>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79" name="Google Shape;979;p47"/>
          <p:cNvCxnSpPr>
            <a:endCxn id="978"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980" name="Google Shape;980;p47"/>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1" name="Google Shape;981;p47"/>
          <p:cNvCxnSpPr>
            <a:endCxn id="980"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982" name="Google Shape;982;p47"/>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3" name="Google Shape;983;p47"/>
          <p:cNvCxnSpPr>
            <a:endCxn id="982"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984" name="Google Shape;984;p47"/>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985" name="Google Shape;985;p47"/>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6" name="Google Shape;986;p47"/>
          <p:cNvCxnSpPr>
            <a:stCxn id="976" idx="6"/>
            <a:endCxn id="985"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987" name="Google Shape;987;p47"/>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8" name="Google Shape;988;p47"/>
          <p:cNvCxnSpPr>
            <a:stCxn id="978" idx="6"/>
            <a:endCxn id="987"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989" name="Google Shape;989;p47"/>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0" name="Google Shape;990;p47"/>
          <p:cNvCxnSpPr>
            <a:stCxn id="980" idx="6"/>
            <a:endCxn id="989"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991" name="Google Shape;991;p47"/>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92" name="Google Shape;992;p47"/>
          <p:cNvCxnSpPr>
            <a:endCxn id="991"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993" name="Google Shape;993;p47"/>
          <p:cNvCxnSpPr>
            <a:stCxn id="976" idx="6"/>
            <a:endCxn id="989"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994" name="Google Shape;994;p47"/>
          <p:cNvCxnSpPr>
            <a:stCxn id="980"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995" name="Google Shape;995;p47"/>
          <p:cNvCxnSpPr>
            <a:stCxn id="978"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996" name="Google Shape;996;p47"/>
          <p:cNvCxnSpPr>
            <a:stCxn id="976" idx="6"/>
            <a:endCxn id="987"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997" name="Google Shape;997;p47"/>
          <p:cNvCxnSpPr>
            <a:stCxn id="976" idx="6"/>
            <a:endCxn id="991"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998" name="Google Shape;998;p47"/>
          <p:cNvCxnSpPr>
            <a:stCxn id="980"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999" name="Google Shape;999;p47"/>
          <p:cNvCxnSpPr>
            <a:stCxn id="980"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000" name="Google Shape;1000;p47"/>
          <p:cNvCxnSpPr>
            <a:stCxn id="978" idx="6"/>
            <a:endCxn id="989"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001" name="Google Shape;1001;p47"/>
          <p:cNvCxnSpPr>
            <a:stCxn id="978" idx="6"/>
            <a:endCxn id="985"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002" name="Google Shape;1002;p47"/>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Y=[4 3 2 1] *       +  [ 0.5 ] ,  </a:t>
            </a:r>
            <a:endParaRPr/>
          </a:p>
        </p:txBody>
      </p:sp>
      <p:sp>
        <p:nvSpPr>
          <p:cNvPr id="1003" name="Google Shape;1003;p47"/>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1004" name="Google Shape;1004;p47"/>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5" name="Google Shape;1005;p47"/>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1006" name="Google Shape;1006;p47"/>
          <p:cNvPicPr preferRelativeResize="0"/>
          <p:nvPr/>
        </p:nvPicPr>
        <p:blipFill>
          <a:blip r:embed="rId6">
            <a:alphaModFix/>
          </a:blip>
          <a:stretch>
            <a:fillRect/>
          </a:stretch>
        </p:blipFill>
        <p:spPr>
          <a:xfrm>
            <a:off x="6365750" y="891588"/>
            <a:ext cx="1009650" cy="314325"/>
          </a:xfrm>
          <a:prstGeom prst="rect">
            <a:avLst/>
          </a:prstGeom>
          <a:noFill/>
          <a:ln>
            <a:noFill/>
          </a:ln>
        </p:spPr>
      </p:pic>
      <p:sp>
        <p:nvSpPr>
          <p:cNvPr id="1007" name="Google Shape;1007;p47"/>
          <p:cNvSpPr txBox="1"/>
          <p:nvPr/>
        </p:nvSpPr>
        <p:spPr>
          <a:xfrm>
            <a:off x="7711800" y="675075"/>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a:t>
            </a:r>
            <a:r>
              <a:rPr lang="en"/>
              <a:t>w and b</a:t>
            </a:r>
            <a:endParaRPr/>
          </a:p>
        </p:txBody>
      </p:sp>
      <p:sp>
        <p:nvSpPr>
          <p:cNvPr id="1008" name="Google Shape;1008;p47"/>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47"/>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47"/>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47"/>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47"/>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47"/>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47"/>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47"/>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47"/>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47"/>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47"/>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47"/>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47"/>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47"/>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47"/>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47"/>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47"/>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47"/>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47"/>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47"/>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47"/>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47"/>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47"/>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47"/>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47"/>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47"/>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47"/>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47"/>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47"/>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47"/>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47"/>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47"/>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47"/>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41" name="Google Shape;1041;p47"/>
          <p:cNvCxnSpPr>
            <a:stCxn id="1032" idx="5"/>
            <a:endCxn id="1040"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042" name="Google Shape;1042;p47"/>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043" name="Google Shape;1043;p47"/>
          <p:cNvCxnSpPr>
            <a:stCxn id="1033" idx="6"/>
            <a:endCxn id="1039"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1044" name="Google Shape;1044;p47"/>
          <p:cNvCxnSpPr>
            <a:stCxn id="1035" idx="6"/>
            <a:endCxn id="1039"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045" name="Google Shape;1045;p47"/>
          <p:cNvCxnSpPr>
            <a:stCxn id="1035" idx="6"/>
            <a:endCxn id="1040"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1046" name="Google Shape;1046;p47"/>
          <p:cNvCxnSpPr>
            <a:stCxn id="1033" idx="6"/>
            <a:endCxn id="1040"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047" name="Google Shape;1047;p47"/>
          <p:cNvCxnSpPr>
            <a:stCxn id="1034" idx="5"/>
            <a:endCxn id="1040"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1048" name="Google Shape;1048;p47"/>
          <p:cNvCxnSpPr>
            <a:stCxn id="1032" idx="5"/>
            <a:endCxn id="1039"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1049" name="Google Shape;1049;p47"/>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1050" name="Google Shape;1050;p47"/>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1051" name="Google Shape;1051;p47"/>
          <p:cNvCxnSpPr>
            <a:stCxn id="1040" idx="6"/>
          </p:cNvCxnSpPr>
          <p:nvPr/>
        </p:nvCxnSpPr>
        <p:spPr>
          <a:xfrm>
            <a:off x="8234900" y="280247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1052" name="Google Shape;1052;p47"/>
          <p:cNvSpPr txBox="1"/>
          <p:nvPr/>
        </p:nvSpPr>
        <p:spPr>
          <a:xfrm>
            <a:off x="8348375" y="23819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053" name="Google Shape;1053;p47"/>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1054" name="Google Shape;1054;p47"/>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1055" name="Google Shape;1055;p47"/>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47"/>
          <p:cNvSpPr/>
          <p:nvPr/>
        </p:nvSpPr>
        <p:spPr>
          <a:xfrm>
            <a:off x="7610675" y="1600200"/>
            <a:ext cx="1240500" cy="1833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57" name="Google Shape;1057;p47"/>
          <p:cNvCxnSpPr/>
          <p:nvPr/>
        </p:nvCxnSpPr>
        <p:spPr>
          <a:xfrm flipH="1" rot="10800000">
            <a:off x="988400" y="2444450"/>
            <a:ext cx="250500" cy="11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48"/>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Datapoints</a:t>
            </a:r>
            <a:endParaRPr/>
          </a:p>
        </p:txBody>
      </p:sp>
      <p:sp>
        <p:nvSpPr>
          <p:cNvPr id="1063" name="Google Shape;1063;p4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064" name="Google Shape;1064;p48"/>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065" name="Google Shape;1065;p48"/>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1066" name="Google Shape;1066;p48"/>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1067" name="Google Shape;1067;p48"/>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1068" name="Google Shape;1068;p48"/>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1069" name="Google Shape;1069;p48"/>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48"/>
          <p:cNvCxnSpPr>
            <a:endCxn id="1069"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071" name="Google Shape;1071;p48"/>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2" name="Google Shape;1072;p48"/>
          <p:cNvCxnSpPr>
            <a:endCxn id="1071"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073" name="Google Shape;1073;p48"/>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4" name="Google Shape;1074;p48"/>
          <p:cNvCxnSpPr>
            <a:endCxn id="1073"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075" name="Google Shape;1075;p48"/>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6" name="Google Shape;1076;p48"/>
          <p:cNvCxnSpPr>
            <a:endCxn id="1075"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077" name="Google Shape;1077;p48"/>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1078" name="Google Shape;1078;p48"/>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9" name="Google Shape;1079;p48"/>
          <p:cNvCxnSpPr>
            <a:stCxn id="1069" idx="6"/>
            <a:endCxn id="1078"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080" name="Google Shape;1080;p48"/>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1" name="Google Shape;1081;p48"/>
          <p:cNvCxnSpPr>
            <a:stCxn id="1071" idx="6"/>
            <a:endCxn id="1080"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082" name="Google Shape;1082;p48"/>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3" name="Google Shape;1083;p48"/>
          <p:cNvCxnSpPr>
            <a:stCxn id="1073" idx="6"/>
            <a:endCxn id="1082"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084" name="Google Shape;1084;p48"/>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5" name="Google Shape;1085;p48"/>
          <p:cNvCxnSpPr>
            <a:endCxn id="1084"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086" name="Google Shape;1086;p48"/>
          <p:cNvCxnSpPr>
            <a:stCxn id="1069" idx="6"/>
            <a:endCxn id="1082"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087" name="Google Shape;1087;p48"/>
          <p:cNvCxnSpPr>
            <a:stCxn id="1073"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088" name="Google Shape;1088;p48"/>
          <p:cNvCxnSpPr>
            <a:stCxn id="1071"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089" name="Google Shape;1089;p48"/>
          <p:cNvCxnSpPr>
            <a:stCxn id="1069" idx="6"/>
            <a:endCxn id="1080"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090" name="Google Shape;1090;p48"/>
          <p:cNvCxnSpPr>
            <a:stCxn id="1069" idx="6"/>
            <a:endCxn id="1084"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091" name="Google Shape;1091;p48"/>
          <p:cNvCxnSpPr>
            <a:stCxn id="1073"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092" name="Google Shape;1092;p48"/>
          <p:cNvCxnSpPr>
            <a:stCxn id="1073"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093" name="Google Shape;1093;p48"/>
          <p:cNvCxnSpPr>
            <a:stCxn id="1071" idx="6"/>
            <a:endCxn id="1082"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094" name="Google Shape;1094;p48"/>
          <p:cNvCxnSpPr>
            <a:stCxn id="1071" idx="6"/>
            <a:endCxn id="1078"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095" name="Google Shape;1095;p48"/>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Y=[4 3 2 5] *       +  [ 6 ] ,  </a:t>
            </a:r>
            <a:endParaRPr/>
          </a:p>
        </p:txBody>
      </p:sp>
      <p:sp>
        <p:nvSpPr>
          <p:cNvPr id="1096" name="Google Shape;1096;p48"/>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1097" name="Google Shape;1097;p48"/>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8" name="Google Shape;1098;p48"/>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1099" name="Google Shape;1099;p48"/>
          <p:cNvPicPr preferRelativeResize="0"/>
          <p:nvPr/>
        </p:nvPicPr>
        <p:blipFill>
          <a:blip r:embed="rId6">
            <a:alphaModFix/>
          </a:blip>
          <a:stretch>
            <a:fillRect/>
          </a:stretch>
        </p:blipFill>
        <p:spPr>
          <a:xfrm>
            <a:off x="6365750" y="891588"/>
            <a:ext cx="1009650" cy="314325"/>
          </a:xfrm>
          <a:prstGeom prst="rect">
            <a:avLst/>
          </a:prstGeom>
          <a:noFill/>
          <a:ln>
            <a:noFill/>
          </a:ln>
        </p:spPr>
      </p:pic>
      <p:cxnSp>
        <p:nvCxnSpPr>
          <p:cNvPr id="1100" name="Google Shape;1100;p48"/>
          <p:cNvCxnSpPr/>
          <p:nvPr/>
        </p:nvCxnSpPr>
        <p:spPr>
          <a:xfrm flipH="1" rot="10800000">
            <a:off x="988275" y="4006575"/>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1101" name="Google Shape;1101;p48"/>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48"/>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48"/>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48"/>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48"/>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48"/>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48"/>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48"/>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48"/>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48"/>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48"/>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48"/>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48"/>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48"/>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48"/>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48"/>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48"/>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48"/>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48"/>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48"/>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48"/>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48"/>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48"/>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48"/>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48"/>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48"/>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48"/>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34" name="Google Shape;1134;p48"/>
          <p:cNvCxnSpPr>
            <a:stCxn id="1125" idx="5"/>
            <a:endCxn id="1133"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135" name="Google Shape;1135;p48"/>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136" name="Google Shape;1136;p48"/>
          <p:cNvCxnSpPr>
            <a:stCxn id="1126" idx="6"/>
            <a:endCxn id="1132"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1137" name="Google Shape;1137;p48"/>
          <p:cNvCxnSpPr>
            <a:stCxn id="1128" idx="6"/>
            <a:endCxn id="1132"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138" name="Google Shape;1138;p48"/>
          <p:cNvCxnSpPr>
            <a:stCxn id="1128" idx="6"/>
            <a:endCxn id="1133"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1139" name="Google Shape;1139;p48"/>
          <p:cNvCxnSpPr>
            <a:stCxn id="1126" idx="6"/>
            <a:endCxn id="1133"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140" name="Google Shape;1140;p48"/>
          <p:cNvCxnSpPr>
            <a:stCxn id="1127" idx="5"/>
            <a:endCxn id="1133"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1141" name="Google Shape;1141;p48"/>
          <p:cNvCxnSpPr>
            <a:stCxn id="1125" idx="5"/>
            <a:endCxn id="1132"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1142" name="Google Shape;1142;p48"/>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1143" name="Google Shape;1143;p48"/>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1144" name="Google Shape;1144;p48"/>
          <p:cNvCxnSpPr/>
          <p:nvPr/>
        </p:nvCxnSpPr>
        <p:spPr>
          <a:xfrm>
            <a:off x="8235025" y="346542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1145" name="Google Shape;1145;p48"/>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1146" name="Google Shape;1146;p48"/>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1147" name="Google Shape;1147;p48"/>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49"/>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Complete training </a:t>
            </a:r>
            <a:endParaRPr/>
          </a:p>
          <a:p>
            <a:pPr indent="0" lvl="0" marL="0" rtl="0" algn="l">
              <a:spcBef>
                <a:spcPts val="0"/>
              </a:spcBef>
              <a:spcAft>
                <a:spcPts val="0"/>
              </a:spcAft>
              <a:buNone/>
            </a:pPr>
            <a:r>
              <a:rPr lang="en"/>
              <a:t>learned parameters</a:t>
            </a:r>
            <a:endParaRPr/>
          </a:p>
        </p:txBody>
      </p:sp>
      <p:sp>
        <p:nvSpPr>
          <p:cNvPr id="1153" name="Google Shape;1153;p49"/>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154" name="Google Shape;1154;p49"/>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155" name="Google Shape;1155;p49"/>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pic>
        <p:nvPicPr>
          <p:cNvPr id="1156" name="Google Shape;1156;p49"/>
          <p:cNvPicPr preferRelativeResize="0"/>
          <p:nvPr/>
        </p:nvPicPr>
        <p:blipFill>
          <a:blip r:embed="rId3">
            <a:alphaModFix/>
          </a:blip>
          <a:stretch>
            <a:fillRect/>
          </a:stretch>
        </p:blipFill>
        <p:spPr>
          <a:xfrm>
            <a:off x="59388" y="2053600"/>
            <a:ext cx="1179376" cy="781900"/>
          </a:xfrm>
          <a:prstGeom prst="rect">
            <a:avLst/>
          </a:prstGeom>
          <a:noFill/>
          <a:ln>
            <a:noFill/>
          </a:ln>
        </p:spPr>
      </p:pic>
      <p:pic>
        <p:nvPicPr>
          <p:cNvPr id="1157" name="Google Shape;1157;p49"/>
          <p:cNvPicPr preferRelativeResize="0"/>
          <p:nvPr/>
        </p:nvPicPr>
        <p:blipFill>
          <a:blip r:embed="rId4">
            <a:alphaModFix/>
          </a:blip>
          <a:stretch>
            <a:fillRect/>
          </a:stretch>
        </p:blipFill>
        <p:spPr>
          <a:xfrm>
            <a:off x="59398" y="3332175"/>
            <a:ext cx="1024526" cy="1024524"/>
          </a:xfrm>
          <a:prstGeom prst="rect">
            <a:avLst/>
          </a:prstGeom>
          <a:noFill/>
          <a:ln>
            <a:noFill/>
          </a:ln>
        </p:spPr>
      </p:pic>
      <p:sp>
        <p:nvSpPr>
          <p:cNvPr id="1158" name="Google Shape;1158;p49"/>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1159" name="Google Shape;1159;p49"/>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0" name="Google Shape;1160;p49"/>
          <p:cNvCxnSpPr>
            <a:endCxn id="1159"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161" name="Google Shape;1161;p49"/>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2" name="Google Shape;1162;p49"/>
          <p:cNvCxnSpPr>
            <a:endCxn id="1161"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163" name="Google Shape;1163;p49"/>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4" name="Google Shape;1164;p49"/>
          <p:cNvCxnSpPr>
            <a:endCxn id="1163"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165" name="Google Shape;1165;p49"/>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6" name="Google Shape;1166;p49"/>
          <p:cNvCxnSpPr>
            <a:endCxn id="1165"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167" name="Google Shape;1167;p49"/>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1168" name="Google Shape;1168;p49"/>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9" name="Google Shape;1169;p49"/>
          <p:cNvCxnSpPr>
            <a:stCxn id="1159" idx="6"/>
            <a:endCxn id="1168"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170" name="Google Shape;1170;p49"/>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1" name="Google Shape;1171;p49"/>
          <p:cNvCxnSpPr>
            <a:stCxn id="1161" idx="6"/>
            <a:endCxn id="1170"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172" name="Google Shape;1172;p49"/>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3" name="Google Shape;1173;p49"/>
          <p:cNvCxnSpPr>
            <a:stCxn id="1163" idx="6"/>
            <a:endCxn id="1172"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174" name="Google Shape;1174;p49"/>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75" name="Google Shape;1175;p49"/>
          <p:cNvCxnSpPr>
            <a:endCxn id="1174"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176" name="Google Shape;1176;p49"/>
          <p:cNvCxnSpPr>
            <a:stCxn id="1159" idx="6"/>
            <a:endCxn id="1172"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177" name="Google Shape;1177;p49"/>
          <p:cNvCxnSpPr>
            <a:stCxn id="1163"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178" name="Google Shape;1178;p49"/>
          <p:cNvCxnSpPr>
            <a:stCxn id="1161"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179" name="Google Shape;1179;p49"/>
          <p:cNvCxnSpPr>
            <a:stCxn id="1159" idx="6"/>
            <a:endCxn id="1170"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180" name="Google Shape;1180;p49"/>
          <p:cNvCxnSpPr>
            <a:stCxn id="1159" idx="6"/>
            <a:endCxn id="1174"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181" name="Google Shape;1181;p49"/>
          <p:cNvCxnSpPr>
            <a:stCxn id="1163"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182" name="Google Shape;1182;p49"/>
          <p:cNvCxnSpPr>
            <a:stCxn id="1163"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183" name="Google Shape;1183;p49"/>
          <p:cNvCxnSpPr>
            <a:stCxn id="1161" idx="6"/>
            <a:endCxn id="1172"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184" name="Google Shape;1184;p49"/>
          <p:cNvCxnSpPr>
            <a:stCxn id="1161" idx="6"/>
            <a:endCxn id="1168"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185" name="Google Shape;1185;p49"/>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Y=[4 3 2 5] *       +  [ 6 ] ,  </a:t>
            </a:r>
            <a:endParaRPr/>
          </a:p>
        </p:txBody>
      </p:sp>
      <p:sp>
        <p:nvSpPr>
          <p:cNvPr id="1186" name="Google Shape;1186;p49"/>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1187" name="Google Shape;1187;p49"/>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8" name="Google Shape;1188;p49"/>
          <p:cNvPicPr preferRelativeResize="0"/>
          <p:nvPr/>
        </p:nvPicPr>
        <p:blipFill>
          <a:blip r:embed="rId5">
            <a:alphaModFix/>
          </a:blip>
          <a:stretch>
            <a:fillRect/>
          </a:stretch>
        </p:blipFill>
        <p:spPr>
          <a:xfrm>
            <a:off x="5356200" y="758238"/>
            <a:ext cx="247650" cy="581025"/>
          </a:xfrm>
          <a:prstGeom prst="rect">
            <a:avLst/>
          </a:prstGeom>
          <a:noFill/>
          <a:ln>
            <a:noFill/>
          </a:ln>
        </p:spPr>
      </p:pic>
      <p:pic>
        <p:nvPicPr>
          <p:cNvPr id="1189" name="Google Shape;1189;p49"/>
          <p:cNvPicPr preferRelativeResize="0"/>
          <p:nvPr/>
        </p:nvPicPr>
        <p:blipFill>
          <a:blip r:embed="rId6">
            <a:alphaModFix/>
          </a:blip>
          <a:stretch>
            <a:fillRect/>
          </a:stretch>
        </p:blipFill>
        <p:spPr>
          <a:xfrm>
            <a:off x="6365750" y="891588"/>
            <a:ext cx="1009650" cy="314325"/>
          </a:xfrm>
          <a:prstGeom prst="rect">
            <a:avLst/>
          </a:prstGeom>
          <a:noFill/>
          <a:ln>
            <a:noFill/>
          </a:ln>
        </p:spPr>
      </p:pic>
      <p:cxnSp>
        <p:nvCxnSpPr>
          <p:cNvPr id="1190" name="Google Shape;1190;p49"/>
          <p:cNvCxnSpPr/>
          <p:nvPr/>
        </p:nvCxnSpPr>
        <p:spPr>
          <a:xfrm flipH="1" rot="10800000">
            <a:off x="988275" y="4006575"/>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1191" name="Google Shape;1191;p49"/>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49"/>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49"/>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49"/>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49"/>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49"/>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49"/>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49"/>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9"/>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49"/>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49"/>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49"/>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49"/>
          <p:cNvSpPr/>
          <p:nvPr/>
        </p:nvSpPr>
        <p:spPr>
          <a:xfrm>
            <a:off x="519013" y="4450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49"/>
          <p:cNvSpPr/>
          <p:nvPr/>
        </p:nvSpPr>
        <p:spPr>
          <a:xfrm>
            <a:off x="519013" y="4676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9"/>
          <p:cNvSpPr/>
          <p:nvPr/>
        </p:nvSpPr>
        <p:spPr>
          <a:xfrm>
            <a:off x="519025" y="49497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49"/>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49"/>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49"/>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49"/>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49"/>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9"/>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49"/>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49"/>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49"/>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49"/>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49"/>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49"/>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9"/>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49"/>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49"/>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49"/>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49"/>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49"/>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4" name="Google Shape;1224;p49"/>
          <p:cNvCxnSpPr>
            <a:stCxn id="1215" idx="5"/>
            <a:endCxn id="1223"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225" name="Google Shape;1225;p49"/>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226" name="Google Shape;1226;p49"/>
          <p:cNvCxnSpPr>
            <a:stCxn id="1216" idx="6"/>
            <a:endCxn id="1222"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1227" name="Google Shape;1227;p49"/>
          <p:cNvCxnSpPr>
            <a:stCxn id="1218" idx="6"/>
            <a:endCxn id="1222"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228" name="Google Shape;1228;p49"/>
          <p:cNvCxnSpPr>
            <a:stCxn id="1218" idx="6"/>
            <a:endCxn id="1223"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1229" name="Google Shape;1229;p49"/>
          <p:cNvCxnSpPr>
            <a:stCxn id="1216" idx="6"/>
            <a:endCxn id="1223"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230" name="Google Shape;1230;p49"/>
          <p:cNvCxnSpPr>
            <a:stCxn id="1217" idx="5"/>
            <a:endCxn id="1223"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1231" name="Google Shape;1231;p49"/>
          <p:cNvCxnSpPr>
            <a:stCxn id="1215" idx="5"/>
            <a:endCxn id="1222"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1232" name="Google Shape;1232;p49"/>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1233" name="Google Shape;1233;p49"/>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1234" name="Google Shape;1234;p49"/>
          <p:cNvCxnSpPr/>
          <p:nvPr/>
        </p:nvCxnSpPr>
        <p:spPr>
          <a:xfrm>
            <a:off x="8235025" y="346542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1235" name="Google Shape;1235;p49"/>
          <p:cNvSpPr txBox="1"/>
          <p:nvPr/>
        </p:nvSpPr>
        <p:spPr>
          <a:xfrm>
            <a:off x="171800" y="296520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0</a:t>
            </a:r>
            <a:endParaRPr/>
          </a:p>
        </p:txBody>
      </p:sp>
      <p:sp>
        <p:nvSpPr>
          <p:cNvPr id="1236" name="Google Shape;1236;p49"/>
          <p:cNvSpPr txBox="1"/>
          <p:nvPr/>
        </p:nvSpPr>
        <p:spPr>
          <a:xfrm>
            <a:off x="155875" y="4475050"/>
            <a:ext cx="98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Cat = 1</a:t>
            </a:r>
            <a:endParaRPr/>
          </a:p>
        </p:txBody>
      </p:sp>
      <p:sp>
        <p:nvSpPr>
          <p:cNvPr id="1237" name="Google Shape;1237;p49"/>
          <p:cNvSpPr txBox="1"/>
          <p:nvPr/>
        </p:nvSpPr>
        <p:spPr>
          <a:xfrm>
            <a:off x="7711800" y="675075"/>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w and b</a:t>
            </a:r>
            <a:endParaRPr/>
          </a:p>
        </p:txBody>
      </p:sp>
      <p:sp>
        <p:nvSpPr>
          <p:cNvPr id="1238" name="Google Shape;1238;p49"/>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sp>
        <p:nvSpPr>
          <p:cNvPr id="1243" name="Google Shape;1243;p50"/>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1244" name="Google Shape;1244;p5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245" name="Google Shape;1245;p50"/>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246" name="Google Shape;1246;p50"/>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sp>
        <p:nvSpPr>
          <p:cNvPr id="1247" name="Google Shape;1247;p50"/>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1248" name="Google Shape;1248;p50"/>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9" name="Google Shape;1249;p50"/>
          <p:cNvCxnSpPr>
            <a:endCxn id="1248"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250" name="Google Shape;1250;p50"/>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1" name="Google Shape;1251;p50"/>
          <p:cNvCxnSpPr>
            <a:endCxn id="1250"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252" name="Google Shape;1252;p50"/>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3" name="Google Shape;1253;p50"/>
          <p:cNvCxnSpPr>
            <a:endCxn id="1252"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254" name="Google Shape;1254;p50"/>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5" name="Google Shape;1255;p50"/>
          <p:cNvCxnSpPr>
            <a:endCxn id="1254"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256" name="Google Shape;1256;p50"/>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1257" name="Google Shape;1257;p50"/>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8" name="Google Shape;1258;p50"/>
          <p:cNvCxnSpPr>
            <a:stCxn id="1248" idx="6"/>
            <a:endCxn id="1257"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259" name="Google Shape;1259;p50"/>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50"/>
          <p:cNvCxnSpPr>
            <a:stCxn id="1250" idx="6"/>
            <a:endCxn id="1259"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261" name="Google Shape;1261;p50"/>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2" name="Google Shape;1262;p50"/>
          <p:cNvCxnSpPr>
            <a:stCxn id="1252" idx="6"/>
            <a:endCxn id="1261"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263" name="Google Shape;1263;p50"/>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4" name="Google Shape;1264;p50"/>
          <p:cNvCxnSpPr>
            <a:endCxn id="1263"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265" name="Google Shape;1265;p50"/>
          <p:cNvCxnSpPr>
            <a:stCxn id="1248" idx="6"/>
            <a:endCxn id="1261"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266" name="Google Shape;1266;p50"/>
          <p:cNvCxnSpPr>
            <a:stCxn id="1252"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267" name="Google Shape;1267;p50"/>
          <p:cNvCxnSpPr>
            <a:stCxn id="1250"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268" name="Google Shape;1268;p50"/>
          <p:cNvCxnSpPr>
            <a:stCxn id="1248" idx="6"/>
            <a:endCxn id="1259"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269" name="Google Shape;1269;p50"/>
          <p:cNvCxnSpPr>
            <a:stCxn id="1248" idx="6"/>
            <a:endCxn id="1263"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270" name="Google Shape;1270;p50"/>
          <p:cNvCxnSpPr>
            <a:stCxn id="1252"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271" name="Google Shape;1271;p50"/>
          <p:cNvCxnSpPr>
            <a:stCxn id="1252"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272" name="Google Shape;1272;p50"/>
          <p:cNvCxnSpPr>
            <a:stCxn id="1250" idx="6"/>
            <a:endCxn id="1261"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273" name="Google Shape;1273;p50"/>
          <p:cNvCxnSpPr>
            <a:stCxn id="1250" idx="6"/>
            <a:endCxn id="1257"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274" name="Google Shape;1274;p50"/>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Y=[4 3 2 5] *       +  [ 6 ] ,  </a:t>
            </a:r>
            <a:endParaRPr/>
          </a:p>
        </p:txBody>
      </p:sp>
      <p:sp>
        <p:nvSpPr>
          <p:cNvPr id="1275" name="Google Shape;1275;p50"/>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1276" name="Google Shape;1276;p50"/>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77" name="Google Shape;1277;p50"/>
          <p:cNvPicPr preferRelativeResize="0"/>
          <p:nvPr/>
        </p:nvPicPr>
        <p:blipFill>
          <a:blip r:embed="rId3">
            <a:alphaModFix/>
          </a:blip>
          <a:stretch>
            <a:fillRect/>
          </a:stretch>
        </p:blipFill>
        <p:spPr>
          <a:xfrm>
            <a:off x="5356200" y="758238"/>
            <a:ext cx="247650" cy="581025"/>
          </a:xfrm>
          <a:prstGeom prst="rect">
            <a:avLst/>
          </a:prstGeom>
          <a:noFill/>
          <a:ln>
            <a:noFill/>
          </a:ln>
        </p:spPr>
      </p:pic>
      <p:pic>
        <p:nvPicPr>
          <p:cNvPr id="1278" name="Google Shape;1278;p50"/>
          <p:cNvPicPr preferRelativeResize="0"/>
          <p:nvPr/>
        </p:nvPicPr>
        <p:blipFill>
          <a:blip r:embed="rId4">
            <a:alphaModFix/>
          </a:blip>
          <a:stretch>
            <a:fillRect/>
          </a:stretch>
        </p:blipFill>
        <p:spPr>
          <a:xfrm>
            <a:off x="6365750" y="891588"/>
            <a:ext cx="1009650" cy="314325"/>
          </a:xfrm>
          <a:prstGeom prst="rect">
            <a:avLst/>
          </a:prstGeom>
          <a:noFill/>
          <a:ln>
            <a:noFill/>
          </a:ln>
        </p:spPr>
      </p:pic>
      <p:cxnSp>
        <p:nvCxnSpPr>
          <p:cNvPr id="1279" name="Google Shape;1279;p50"/>
          <p:cNvCxnSpPr/>
          <p:nvPr/>
        </p:nvCxnSpPr>
        <p:spPr>
          <a:xfrm flipH="1" rot="10800000">
            <a:off x="988275" y="2927288"/>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1280" name="Google Shape;1280;p50"/>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0"/>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0"/>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0"/>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0"/>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0"/>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0"/>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0"/>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0"/>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0"/>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0"/>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0"/>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0"/>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0"/>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0"/>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0"/>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0"/>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0"/>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0"/>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0"/>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0"/>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0"/>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0"/>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0"/>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0"/>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50"/>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50"/>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50"/>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0"/>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0"/>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0" name="Google Shape;1310;p50"/>
          <p:cNvCxnSpPr>
            <a:stCxn id="1301" idx="5"/>
            <a:endCxn id="1309"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311" name="Google Shape;1311;p50"/>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312" name="Google Shape;1312;p50"/>
          <p:cNvCxnSpPr>
            <a:stCxn id="1302" idx="6"/>
            <a:endCxn id="1308"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1313" name="Google Shape;1313;p50"/>
          <p:cNvCxnSpPr>
            <a:stCxn id="1304" idx="6"/>
            <a:endCxn id="1308"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314" name="Google Shape;1314;p50"/>
          <p:cNvCxnSpPr>
            <a:stCxn id="1304" idx="6"/>
            <a:endCxn id="1309"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1315" name="Google Shape;1315;p50"/>
          <p:cNvCxnSpPr>
            <a:stCxn id="1302" idx="6"/>
            <a:endCxn id="1309"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316" name="Google Shape;1316;p50"/>
          <p:cNvCxnSpPr>
            <a:stCxn id="1303" idx="5"/>
            <a:endCxn id="1309"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1317" name="Google Shape;1317;p50"/>
          <p:cNvCxnSpPr>
            <a:stCxn id="1301" idx="5"/>
            <a:endCxn id="1308"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1318" name="Google Shape;1318;p50"/>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1319" name="Google Shape;1319;p50"/>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1320" name="Google Shape;1320;p50"/>
          <p:cNvCxnSpPr/>
          <p:nvPr/>
        </p:nvCxnSpPr>
        <p:spPr>
          <a:xfrm>
            <a:off x="8235025" y="346542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1321" name="Google Shape;1321;p50"/>
          <p:cNvSpPr txBox="1"/>
          <p:nvPr/>
        </p:nvSpPr>
        <p:spPr>
          <a:xfrm>
            <a:off x="7711800" y="675075"/>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w and b</a:t>
            </a:r>
            <a:endParaRPr/>
          </a:p>
        </p:txBody>
      </p:sp>
      <p:pic>
        <p:nvPicPr>
          <p:cNvPr id="1322" name="Google Shape;1322;p50"/>
          <p:cNvPicPr preferRelativeResize="0"/>
          <p:nvPr/>
        </p:nvPicPr>
        <p:blipFill>
          <a:blip r:embed="rId5">
            <a:alphaModFix/>
          </a:blip>
          <a:stretch>
            <a:fillRect/>
          </a:stretch>
        </p:blipFill>
        <p:spPr>
          <a:xfrm>
            <a:off x="41024" y="2535872"/>
            <a:ext cx="869700" cy="794539"/>
          </a:xfrm>
          <a:prstGeom prst="rect">
            <a:avLst/>
          </a:prstGeom>
          <a:noFill/>
          <a:ln>
            <a:noFill/>
          </a:ln>
        </p:spPr>
      </p:pic>
      <p:sp>
        <p:nvSpPr>
          <p:cNvPr id="1323" name="Google Shape;1323;p50"/>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51"/>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Inference</a:t>
            </a:r>
            <a:endParaRPr/>
          </a:p>
        </p:txBody>
      </p:sp>
      <p:sp>
        <p:nvSpPr>
          <p:cNvPr id="1329" name="Google Shape;1329;p5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330" name="Google Shape;1330;p51"/>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graphicFrame>
        <p:nvGraphicFramePr>
          <p:cNvPr id="1331" name="Google Shape;1331;p51"/>
          <p:cNvGraphicFramePr/>
          <p:nvPr/>
        </p:nvGraphicFramePr>
        <p:xfrm>
          <a:off x="1355900" y="1747325"/>
          <a:ext cx="3000000" cy="3000000"/>
        </p:xfrm>
        <a:graphic>
          <a:graphicData uri="http://schemas.openxmlformats.org/drawingml/2006/table">
            <a:tbl>
              <a:tblPr>
                <a:noFill/>
                <a:tableStyleId>{D0C93D99-9DF2-45DE-AC72-4085DCAEC6B3}</a:tableStyleId>
              </a:tblPr>
              <a:tblGrid>
                <a:gridCol w="382850"/>
              </a:tblGrid>
              <a:tr h="652350">
                <a:tc>
                  <a:txBody>
                    <a:bodyPr/>
                    <a:lstStyle/>
                    <a:p>
                      <a:pPr indent="0" lvl="0" marL="0" rtl="0" algn="l">
                        <a:spcBef>
                          <a:spcPts val="0"/>
                        </a:spcBef>
                        <a:spcAft>
                          <a:spcPts val="0"/>
                        </a:spcAft>
                        <a:buNone/>
                      </a:pPr>
                      <a:r>
                        <a:rPr lang="en"/>
                        <a:t>1</a:t>
                      </a:r>
                      <a:endParaRPr/>
                    </a:p>
                  </a:txBody>
                  <a:tcPr marT="91425" marB="91425" marR="91425" marL="91425"/>
                </a:tc>
              </a:tr>
              <a:tr h="652350">
                <a:tc>
                  <a:txBody>
                    <a:bodyPr/>
                    <a:lstStyle/>
                    <a:p>
                      <a:pPr indent="0" lvl="0" marL="0" rtl="0" algn="l">
                        <a:spcBef>
                          <a:spcPts val="0"/>
                        </a:spcBef>
                        <a:spcAft>
                          <a:spcPts val="0"/>
                        </a:spcAft>
                        <a:buNone/>
                      </a:pPr>
                      <a:r>
                        <a:rPr lang="en"/>
                        <a:t>3</a:t>
                      </a:r>
                      <a:endParaRPr/>
                    </a:p>
                  </a:txBody>
                  <a:tcPr marT="91425" marB="91425" marR="91425" marL="91425"/>
                </a:tc>
              </a:tr>
              <a:tr h="652350">
                <a:tc>
                  <a:txBody>
                    <a:bodyPr/>
                    <a:lstStyle/>
                    <a:p>
                      <a:pPr indent="0" lvl="0" marL="0" rtl="0" algn="l">
                        <a:spcBef>
                          <a:spcPts val="0"/>
                        </a:spcBef>
                        <a:spcAft>
                          <a:spcPts val="0"/>
                        </a:spcAft>
                        <a:buNone/>
                      </a:pPr>
                      <a:r>
                        <a:rPr lang="en"/>
                        <a:t>0</a:t>
                      </a:r>
                      <a:endParaRPr/>
                    </a:p>
                  </a:txBody>
                  <a:tcPr marT="91425" marB="91425" marR="91425" marL="91425"/>
                </a:tc>
              </a:tr>
              <a:tr h="652350">
                <a:tc>
                  <a:txBody>
                    <a:bodyPr/>
                    <a:lstStyle/>
                    <a:p>
                      <a:pPr indent="0" lvl="0" marL="0" rtl="0" algn="l">
                        <a:spcBef>
                          <a:spcPts val="0"/>
                        </a:spcBef>
                        <a:spcAft>
                          <a:spcPts val="0"/>
                        </a:spcAft>
                        <a:buNone/>
                      </a:pPr>
                      <a:r>
                        <a:rPr lang="en"/>
                        <a:t>5</a:t>
                      </a:r>
                      <a:endParaRPr/>
                    </a:p>
                  </a:txBody>
                  <a:tcPr marT="91425" marB="91425" marR="91425" marL="91425"/>
                </a:tc>
              </a:tr>
            </a:tbl>
          </a:graphicData>
        </a:graphic>
      </p:graphicFrame>
      <p:sp>
        <p:nvSpPr>
          <p:cNvPr id="1332" name="Google Shape;1332;p51"/>
          <p:cNvSpPr txBox="1"/>
          <p:nvPr/>
        </p:nvSpPr>
        <p:spPr>
          <a:xfrm>
            <a:off x="1238775" y="1347125"/>
            <a:ext cx="7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pixels</a:t>
            </a:r>
            <a:endParaRPr/>
          </a:p>
        </p:txBody>
      </p:sp>
      <p:sp>
        <p:nvSpPr>
          <p:cNvPr id="1333" name="Google Shape;1333;p51"/>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4" name="Google Shape;1334;p51"/>
          <p:cNvCxnSpPr>
            <a:endCxn id="1333"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335" name="Google Shape;1335;p51"/>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6" name="Google Shape;1336;p51"/>
          <p:cNvCxnSpPr>
            <a:endCxn id="1335"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337" name="Google Shape;1337;p51"/>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38" name="Google Shape;1338;p51"/>
          <p:cNvCxnSpPr>
            <a:endCxn id="1337"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339" name="Google Shape;1339;p51"/>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0" name="Google Shape;1340;p51"/>
          <p:cNvCxnSpPr>
            <a:endCxn id="1339"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341" name="Google Shape;1341;p51"/>
          <p:cNvSpPr txBox="1"/>
          <p:nvPr/>
        </p:nvSpPr>
        <p:spPr>
          <a:xfrm>
            <a:off x="2526850" y="4450850"/>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Input layer</a:t>
            </a:r>
            <a:endParaRPr/>
          </a:p>
        </p:txBody>
      </p:sp>
      <p:sp>
        <p:nvSpPr>
          <p:cNvPr id="1342" name="Google Shape;1342;p51"/>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3" name="Google Shape;1343;p51"/>
          <p:cNvCxnSpPr>
            <a:stCxn id="1333" idx="6"/>
            <a:endCxn id="1342"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344" name="Google Shape;1344;p51"/>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5" name="Google Shape;1345;p51"/>
          <p:cNvCxnSpPr>
            <a:stCxn id="1335" idx="6"/>
            <a:endCxn id="1344"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346" name="Google Shape;1346;p51"/>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7" name="Google Shape;1347;p51"/>
          <p:cNvCxnSpPr>
            <a:stCxn id="1337" idx="6"/>
            <a:endCxn id="1346"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348" name="Google Shape;1348;p51"/>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9" name="Google Shape;1349;p51"/>
          <p:cNvCxnSpPr>
            <a:endCxn id="1348"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350" name="Google Shape;1350;p51"/>
          <p:cNvCxnSpPr>
            <a:stCxn id="1333" idx="6"/>
            <a:endCxn id="1346"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351" name="Google Shape;1351;p51"/>
          <p:cNvCxnSpPr>
            <a:stCxn id="1337"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352" name="Google Shape;1352;p51"/>
          <p:cNvCxnSpPr>
            <a:stCxn id="1335"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353" name="Google Shape;1353;p51"/>
          <p:cNvCxnSpPr>
            <a:stCxn id="1333" idx="6"/>
            <a:endCxn id="1344"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354" name="Google Shape;1354;p51"/>
          <p:cNvCxnSpPr>
            <a:stCxn id="1333" idx="6"/>
            <a:endCxn id="1348"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355" name="Google Shape;1355;p51"/>
          <p:cNvCxnSpPr>
            <a:stCxn id="1337"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356" name="Google Shape;1356;p51"/>
          <p:cNvCxnSpPr>
            <a:stCxn id="1337"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357" name="Google Shape;1357;p51"/>
          <p:cNvCxnSpPr>
            <a:stCxn id="1335" idx="6"/>
            <a:endCxn id="1346"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358" name="Google Shape;1358;p51"/>
          <p:cNvCxnSpPr>
            <a:stCxn id="1335" idx="6"/>
            <a:endCxn id="1342"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359" name="Google Shape;1359;p51"/>
          <p:cNvSpPr txBox="1"/>
          <p:nvPr/>
        </p:nvSpPr>
        <p:spPr>
          <a:xfrm>
            <a:off x="4056925" y="890625"/>
            <a:ext cx="3807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Y=[4 3 2 5] *       +  [ 6 ] ,  </a:t>
            </a:r>
            <a:endParaRPr/>
          </a:p>
        </p:txBody>
      </p:sp>
      <p:sp>
        <p:nvSpPr>
          <p:cNvPr id="1360" name="Google Shape;1360;p51"/>
          <p:cNvSpPr txBox="1"/>
          <p:nvPr/>
        </p:nvSpPr>
        <p:spPr>
          <a:xfrm>
            <a:off x="1300925" y="4537375"/>
            <a:ext cx="50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endParaRPr/>
          </a:p>
        </p:txBody>
      </p:sp>
      <p:sp>
        <p:nvSpPr>
          <p:cNvPr id="1361" name="Google Shape;1361;p51"/>
          <p:cNvSpPr/>
          <p:nvPr/>
        </p:nvSpPr>
        <p:spPr>
          <a:xfrm rot="-5395003">
            <a:off x="5376825" y="1382124"/>
            <a:ext cx="206400" cy="254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2" name="Google Shape;1362;p51"/>
          <p:cNvPicPr preferRelativeResize="0"/>
          <p:nvPr/>
        </p:nvPicPr>
        <p:blipFill>
          <a:blip r:embed="rId3">
            <a:alphaModFix/>
          </a:blip>
          <a:stretch>
            <a:fillRect/>
          </a:stretch>
        </p:blipFill>
        <p:spPr>
          <a:xfrm>
            <a:off x="5356200" y="758238"/>
            <a:ext cx="247650" cy="581025"/>
          </a:xfrm>
          <a:prstGeom prst="rect">
            <a:avLst/>
          </a:prstGeom>
          <a:noFill/>
          <a:ln>
            <a:noFill/>
          </a:ln>
        </p:spPr>
      </p:pic>
      <p:pic>
        <p:nvPicPr>
          <p:cNvPr id="1363" name="Google Shape;1363;p51"/>
          <p:cNvPicPr preferRelativeResize="0"/>
          <p:nvPr/>
        </p:nvPicPr>
        <p:blipFill>
          <a:blip r:embed="rId4">
            <a:alphaModFix/>
          </a:blip>
          <a:stretch>
            <a:fillRect/>
          </a:stretch>
        </p:blipFill>
        <p:spPr>
          <a:xfrm>
            <a:off x="6365750" y="891588"/>
            <a:ext cx="1009650" cy="314325"/>
          </a:xfrm>
          <a:prstGeom prst="rect">
            <a:avLst/>
          </a:prstGeom>
          <a:noFill/>
          <a:ln>
            <a:noFill/>
          </a:ln>
        </p:spPr>
      </p:pic>
      <p:cxnSp>
        <p:nvCxnSpPr>
          <p:cNvPr id="1364" name="Google Shape;1364;p51"/>
          <p:cNvCxnSpPr/>
          <p:nvPr/>
        </p:nvCxnSpPr>
        <p:spPr>
          <a:xfrm flipH="1" rot="10800000">
            <a:off x="988275" y="2927288"/>
            <a:ext cx="250500" cy="11700"/>
          </a:xfrm>
          <a:prstGeom prst="straightConnector1">
            <a:avLst/>
          </a:prstGeom>
          <a:noFill/>
          <a:ln cap="flat" cmpd="sng" w="9525">
            <a:solidFill>
              <a:schemeClr val="dk2"/>
            </a:solidFill>
            <a:prstDash val="solid"/>
            <a:round/>
            <a:headEnd len="med" w="med" type="none"/>
            <a:tailEnd len="med" w="med" type="triangle"/>
          </a:ln>
        </p:spPr>
      </p:cxnSp>
      <p:sp>
        <p:nvSpPr>
          <p:cNvPr id="1365" name="Google Shape;1365;p51"/>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1"/>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1"/>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1"/>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1"/>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1"/>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1"/>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1"/>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1"/>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1"/>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1"/>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1"/>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1"/>
          <p:cNvSpPr/>
          <p:nvPr/>
        </p:nvSpPr>
        <p:spPr>
          <a:xfrm>
            <a:off x="1494663" y="44271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1"/>
          <p:cNvSpPr/>
          <p:nvPr/>
        </p:nvSpPr>
        <p:spPr>
          <a:xfrm>
            <a:off x="1494663" y="465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1"/>
          <p:cNvSpPr/>
          <p:nvPr/>
        </p:nvSpPr>
        <p:spPr>
          <a:xfrm>
            <a:off x="1494675" y="49260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1"/>
          <p:cNvSpPr/>
          <p:nvPr/>
        </p:nvSpPr>
        <p:spPr>
          <a:xfrm>
            <a:off x="3356738" y="43512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1"/>
          <p:cNvSpPr/>
          <p:nvPr/>
        </p:nvSpPr>
        <p:spPr>
          <a:xfrm>
            <a:off x="3356738" y="457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1"/>
          <p:cNvSpPr/>
          <p:nvPr/>
        </p:nvSpPr>
        <p:spPr>
          <a:xfrm>
            <a:off x="3356750" y="4850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1"/>
          <p:cNvSpPr/>
          <p:nvPr/>
        </p:nvSpPr>
        <p:spPr>
          <a:xfrm>
            <a:off x="5427363" y="44180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1"/>
          <p:cNvSpPr/>
          <p:nvPr/>
        </p:nvSpPr>
        <p:spPr>
          <a:xfrm>
            <a:off x="5427363" y="464380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1"/>
          <p:cNvSpPr/>
          <p:nvPr/>
        </p:nvSpPr>
        <p:spPr>
          <a:xfrm>
            <a:off x="5427375" y="49169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1"/>
          <p:cNvSpPr/>
          <p:nvPr/>
        </p:nvSpPr>
        <p:spPr>
          <a:xfrm>
            <a:off x="6963075" y="1799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1"/>
          <p:cNvSpPr/>
          <p:nvPr/>
        </p:nvSpPr>
        <p:spPr>
          <a:xfrm>
            <a:off x="6963075"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1"/>
          <p:cNvSpPr/>
          <p:nvPr/>
        </p:nvSpPr>
        <p:spPr>
          <a:xfrm>
            <a:off x="6963075"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51"/>
          <p:cNvSpPr/>
          <p:nvPr/>
        </p:nvSpPr>
        <p:spPr>
          <a:xfrm>
            <a:off x="6963075" y="38728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1"/>
          <p:cNvSpPr/>
          <p:nvPr/>
        </p:nvSpPr>
        <p:spPr>
          <a:xfrm>
            <a:off x="7170063" y="44537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1"/>
          <p:cNvSpPr/>
          <p:nvPr/>
        </p:nvSpPr>
        <p:spPr>
          <a:xfrm>
            <a:off x="7170063" y="46794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1"/>
          <p:cNvSpPr/>
          <p:nvPr/>
        </p:nvSpPr>
        <p:spPr>
          <a:xfrm>
            <a:off x="7170075" y="4952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1"/>
          <p:cNvSpPr/>
          <p:nvPr/>
        </p:nvSpPr>
        <p:spPr>
          <a:xfrm>
            <a:off x="7715600" y="32081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1"/>
          <p:cNvSpPr/>
          <p:nvPr/>
        </p:nvSpPr>
        <p:spPr>
          <a:xfrm>
            <a:off x="7715600" y="254342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95" name="Google Shape;1395;p51"/>
          <p:cNvCxnSpPr>
            <a:stCxn id="1386" idx="5"/>
            <a:endCxn id="1394" idx="2"/>
          </p:cNvCxnSpPr>
          <p:nvPr/>
        </p:nvCxnSpPr>
        <p:spPr>
          <a:xfrm>
            <a:off x="7406325" y="2241351"/>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396" name="Google Shape;1396;p51"/>
          <p:cNvCxnSpPr/>
          <p:nvPr/>
        </p:nvCxnSpPr>
        <p:spPr>
          <a:xfrm>
            <a:off x="7406325" y="2942076"/>
            <a:ext cx="309300" cy="561000"/>
          </a:xfrm>
          <a:prstGeom prst="straightConnector1">
            <a:avLst/>
          </a:prstGeom>
          <a:noFill/>
          <a:ln cap="flat" cmpd="sng" w="9525">
            <a:solidFill>
              <a:schemeClr val="dk2"/>
            </a:solidFill>
            <a:prstDash val="solid"/>
            <a:round/>
            <a:headEnd len="med" w="med" type="none"/>
            <a:tailEnd len="med" w="med" type="triangle"/>
          </a:ln>
        </p:spPr>
      </p:cxnSp>
      <p:cxnSp>
        <p:nvCxnSpPr>
          <p:cNvPr id="1397" name="Google Shape;1397;p51"/>
          <p:cNvCxnSpPr>
            <a:stCxn id="1387" idx="6"/>
            <a:endCxn id="1393" idx="2"/>
          </p:cNvCxnSpPr>
          <p:nvPr/>
        </p:nvCxnSpPr>
        <p:spPr>
          <a:xfrm>
            <a:off x="7482375" y="3467175"/>
            <a:ext cx="233100" cy="0"/>
          </a:xfrm>
          <a:prstGeom prst="straightConnector1">
            <a:avLst/>
          </a:prstGeom>
          <a:noFill/>
          <a:ln cap="flat" cmpd="sng" w="9525">
            <a:solidFill>
              <a:schemeClr val="dk2"/>
            </a:solidFill>
            <a:prstDash val="solid"/>
            <a:round/>
            <a:headEnd len="med" w="med" type="none"/>
            <a:tailEnd len="med" w="med" type="triangle"/>
          </a:ln>
        </p:spPr>
      </p:cxnSp>
      <p:cxnSp>
        <p:nvCxnSpPr>
          <p:cNvPr id="1398" name="Google Shape;1398;p51"/>
          <p:cNvCxnSpPr>
            <a:stCxn id="1389" idx="6"/>
            <a:endCxn id="1393" idx="2"/>
          </p:cNvCxnSpPr>
          <p:nvPr/>
        </p:nvCxnSpPr>
        <p:spPr>
          <a:xfrm flipH="1" rot="10800000">
            <a:off x="7482375" y="34670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399" name="Google Shape;1399;p51"/>
          <p:cNvCxnSpPr>
            <a:stCxn id="1389" idx="6"/>
            <a:endCxn id="1394" idx="2"/>
          </p:cNvCxnSpPr>
          <p:nvPr/>
        </p:nvCxnSpPr>
        <p:spPr>
          <a:xfrm flipH="1" rot="10800000">
            <a:off x="7482375" y="2802575"/>
            <a:ext cx="233100" cy="1329300"/>
          </a:xfrm>
          <a:prstGeom prst="straightConnector1">
            <a:avLst/>
          </a:prstGeom>
          <a:noFill/>
          <a:ln cap="flat" cmpd="sng" w="9525">
            <a:solidFill>
              <a:schemeClr val="dk2"/>
            </a:solidFill>
            <a:prstDash val="solid"/>
            <a:round/>
            <a:headEnd len="med" w="med" type="none"/>
            <a:tailEnd len="med" w="med" type="triangle"/>
          </a:ln>
        </p:spPr>
      </p:cxnSp>
      <p:cxnSp>
        <p:nvCxnSpPr>
          <p:cNvPr id="1400" name="Google Shape;1400;p51"/>
          <p:cNvCxnSpPr>
            <a:stCxn id="1387" idx="6"/>
            <a:endCxn id="1394" idx="2"/>
          </p:cNvCxnSpPr>
          <p:nvPr/>
        </p:nvCxnSpPr>
        <p:spPr>
          <a:xfrm flipH="1" rot="10800000">
            <a:off x="7482375" y="2802375"/>
            <a:ext cx="233100" cy="664800"/>
          </a:xfrm>
          <a:prstGeom prst="straightConnector1">
            <a:avLst/>
          </a:prstGeom>
          <a:noFill/>
          <a:ln cap="flat" cmpd="sng" w="9525">
            <a:solidFill>
              <a:schemeClr val="dk2"/>
            </a:solidFill>
            <a:prstDash val="solid"/>
            <a:round/>
            <a:headEnd len="med" w="med" type="none"/>
            <a:tailEnd len="med" w="med" type="triangle"/>
          </a:ln>
        </p:spPr>
      </p:cxnSp>
      <p:cxnSp>
        <p:nvCxnSpPr>
          <p:cNvPr id="1401" name="Google Shape;1401;p51"/>
          <p:cNvCxnSpPr>
            <a:stCxn id="1388" idx="5"/>
            <a:endCxn id="1394" idx="2"/>
          </p:cNvCxnSpPr>
          <p:nvPr/>
        </p:nvCxnSpPr>
        <p:spPr>
          <a:xfrm flipH="1" rot="10800000">
            <a:off x="7406325" y="2802351"/>
            <a:ext cx="309300" cy="183300"/>
          </a:xfrm>
          <a:prstGeom prst="straightConnector1">
            <a:avLst/>
          </a:prstGeom>
          <a:noFill/>
          <a:ln cap="flat" cmpd="sng" w="9525">
            <a:solidFill>
              <a:schemeClr val="dk2"/>
            </a:solidFill>
            <a:prstDash val="solid"/>
            <a:round/>
            <a:headEnd len="med" w="med" type="none"/>
            <a:tailEnd len="med" w="med" type="triangle"/>
          </a:ln>
        </p:spPr>
      </p:cxnSp>
      <p:cxnSp>
        <p:nvCxnSpPr>
          <p:cNvPr id="1402" name="Google Shape;1402;p51"/>
          <p:cNvCxnSpPr>
            <a:stCxn id="1386" idx="5"/>
            <a:endCxn id="1393" idx="2"/>
          </p:cNvCxnSpPr>
          <p:nvPr/>
        </p:nvCxnSpPr>
        <p:spPr>
          <a:xfrm>
            <a:off x="7406325" y="2241351"/>
            <a:ext cx="309300" cy="1225800"/>
          </a:xfrm>
          <a:prstGeom prst="straightConnector1">
            <a:avLst/>
          </a:prstGeom>
          <a:noFill/>
          <a:ln cap="flat" cmpd="sng" w="9525">
            <a:solidFill>
              <a:schemeClr val="dk2"/>
            </a:solidFill>
            <a:prstDash val="solid"/>
            <a:round/>
            <a:headEnd len="med" w="med" type="none"/>
            <a:tailEnd len="med" w="med" type="triangle"/>
          </a:ln>
        </p:spPr>
      </p:cxnSp>
      <p:sp>
        <p:nvSpPr>
          <p:cNvPr id="1403" name="Google Shape;1403;p51"/>
          <p:cNvSpPr txBox="1"/>
          <p:nvPr/>
        </p:nvSpPr>
        <p:spPr>
          <a:xfrm>
            <a:off x="7482375" y="445372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Output layer</a:t>
            </a:r>
            <a:endParaRPr/>
          </a:p>
        </p:txBody>
      </p:sp>
      <p:sp>
        <p:nvSpPr>
          <p:cNvPr id="1404" name="Google Shape;1404;p51"/>
          <p:cNvSpPr txBox="1"/>
          <p:nvPr/>
        </p:nvSpPr>
        <p:spPr>
          <a:xfrm>
            <a:off x="5669875" y="4418075"/>
            <a:ext cx="124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Hidden layer</a:t>
            </a:r>
            <a:endParaRPr/>
          </a:p>
        </p:txBody>
      </p:sp>
      <p:cxnSp>
        <p:nvCxnSpPr>
          <p:cNvPr id="1405" name="Google Shape;1405;p51"/>
          <p:cNvCxnSpPr/>
          <p:nvPr/>
        </p:nvCxnSpPr>
        <p:spPr>
          <a:xfrm>
            <a:off x="8235025" y="2800675"/>
            <a:ext cx="474000" cy="3600"/>
          </a:xfrm>
          <a:prstGeom prst="straightConnector1">
            <a:avLst/>
          </a:prstGeom>
          <a:noFill/>
          <a:ln cap="flat" cmpd="sng" w="9525">
            <a:solidFill>
              <a:schemeClr val="dk2"/>
            </a:solidFill>
            <a:prstDash val="solid"/>
            <a:round/>
            <a:headEnd len="med" w="med" type="none"/>
            <a:tailEnd len="med" w="med" type="triangle"/>
          </a:ln>
        </p:spPr>
      </p:cxnSp>
      <p:sp>
        <p:nvSpPr>
          <p:cNvPr id="1406" name="Google Shape;1406;p51"/>
          <p:cNvSpPr txBox="1"/>
          <p:nvPr/>
        </p:nvSpPr>
        <p:spPr>
          <a:xfrm>
            <a:off x="7711800" y="675075"/>
            <a:ext cx="144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Update w and b</a:t>
            </a:r>
            <a:endParaRPr/>
          </a:p>
        </p:txBody>
      </p:sp>
      <p:pic>
        <p:nvPicPr>
          <p:cNvPr id="1407" name="Google Shape;1407;p51"/>
          <p:cNvPicPr preferRelativeResize="0"/>
          <p:nvPr/>
        </p:nvPicPr>
        <p:blipFill>
          <a:blip r:embed="rId5">
            <a:alphaModFix/>
          </a:blip>
          <a:stretch>
            <a:fillRect/>
          </a:stretch>
        </p:blipFill>
        <p:spPr>
          <a:xfrm>
            <a:off x="41024" y="2535872"/>
            <a:ext cx="869700" cy="794539"/>
          </a:xfrm>
          <a:prstGeom prst="rect">
            <a:avLst/>
          </a:prstGeom>
          <a:noFill/>
          <a:ln>
            <a:noFill/>
          </a:ln>
        </p:spPr>
      </p:pic>
      <p:sp>
        <p:nvSpPr>
          <p:cNvPr id="1408" name="Google Shape;1408;p51"/>
          <p:cNvSpPr txBox="1"/>
          <p:nvPr/>
        </p:nvSpPr>
        <p:spPr>
          <a:xfrm>
            <a:off x="7650500" y="2109050"/>
            <a:ext cx="155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Prediction ,0=cat</a:t>
            </a:r>
            <a:endParaRPr/>
          </a:p>
        </p:txBody>
      </p:sp>
      <p:sp>
        <p:nvSpPr>
          <p:cNvPr id="1409" name="Google Shape;1409;p51"/>
          <p:cNvSpPr/>
          <p:nvPr/>
        </p:nvSpPr>
        <p:spPr>
          <a:xfrm>
            <a:off x="3682100" y="663875"/>
            <a:ext cx="3913200" cy="726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52"/>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Limitation of ANN,CNN</a:t>
            </a:r>
            <a:endParaRPr/>
          </a:p>
        </p:txBody>
      </p:sp>
      <p:sp>
        <p:nvSpPr>
          <p:cNvPr id="1415" name="Google Shape;1415;p5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16" name="Google Shape;1416;p52"/>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17" name="Google Shape;1417;p52"/>
          <p:cNvSpPr txBox="1"/>
          <p:nvPr/>
        </p:nvSpPr>
        <p:spPr>
          <a:xfrm>
            <a:off x="429225" y="2094025"/>
            <a:ext cx="8148900" cy="811500"/>
          </a:xfrm>
          <a:prstGeom prst="rect">
            <a:avLst/>
          </a:prstGeom>
          <a:noFill/>
          <a:ln>
            <a:noFill/>
          </a:ln>
        </p:spPr>
        <p:txBody>
          <a:bodyPr anchorCtr="0" anchor="t" bIns="91425" lIns="91425" spcFirstLastPara="1" rIns="91425" wrap="square" tIns="91425">
            <a:spAutoFit/>
          </a:bodyPr>
          <a:lstStyle/>
          <a:p>
            <a:pPr indent="-317500" lvl="0" marL="457200" rtl="0" algn="l">
              <a:lnSpc>
                <a:spcPct val="190909"/>
              </a:lnSpc>
              <a:spcBef>
                <a:spcPts val="3200"/>
              </a:spcBef>
              <a:spcAft>
                <a:spcPts val="0"/>
              </a:spcAft>
              <a:buClr>
                <a:srgbClr val="292929"/>
              </a:buClr>
              <a:buSzPts val="1400"/>
              <a:buFont typeface="Georgia"/>
              <a:buChar char="●"/>
            </a:pPr>
            <a:r>
              <a:rPr b="1" lang="en">
                <a:solidFill>
                  <a:srgbClr val="292929"/>
                </a:solidFill>
                <a:highlight>
                  <a:srgbClr val="FFFFFF"/>
                </a:highlight>
              </a:rPr>
              <a:t>Independent outputs:</a:t>
            </a:r>
            <a:r>
              <a:rPr lang="en">
                <a:solidFill>
                  <a:srgbClr val="292929"/>
                </a:solidFill>
                <a:highlight>
                  <a:srgbClr val="FFFFFF"/>
                </a:highlight>
              </a:rPr>
              <a:t> Outputs are independent of previous outputs. </a:t>
            </a:r>
            <a:r>
              <a:rPr i="1" lang="en">
                <a:solidFill>
                  <a:srgbClr val="292929"/>
                </a:solidFill>
                <a:highlight>
                  <a:srgbClr val="FFFFFF"/>
                </a:highlight>
              </a:rPr>
              <a:t>Say</a:t>
            </a:r>
            <a:r>
              <a:rPr lang="en">
                <a:solidFill>
                  <a:srgbClr val="292929"/>
                </a:solidFill>
                <a:highlight>
                  <a:srgbClr val="FFFFFF"/>
                </a:highlight>
              </a:rPr>
              <a:t>, predicting dog doesn’t depend on the earlier prediction output, cat.</a:t>
            </a:r>
            <a:endParaRPr>
              <a:solidFill>
                <a:schemeClr val="dk1"/>
              </a:solidFill>
              <a:highlight>
                <a:srgbClr val="FFFFFF"/>
              </a:highlight>
            </a:endParaRPr>
          </a:p>
        </p:txBody>
      </p:sp>
      <p:sp>
        <p:nvSpPr>
          <p:cNvPr id="1418" name="Google Shape;1418;p52"/>
          <p:cNvSpPr txBox="1"/>
          <p:nvPr/>
        </p:nvSpPr>
        <p:spPr>
          <a:xfrm>
            <a:off x="967200" y="685100"/>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sp>
        <p:nvSpPr>
          <p:cNvPr id="81" name="Google Shape;81;p17"/>
          <p:cNvSpPr txBox="1"/>
          <p:nvPr/>
        </p:nvSpPr>
        <p:spPr>
          <a:xfrm>
            <a:off x="830918" y="1896314"/>
            <a:ext cx="7630500" cy="113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lt1"/>
                </a:solidFill>
                <a:latin typeface="Montserrat"/>
                <a:ea typeface="Montserrat"/>
                <a:cs typeface="Montserrat"/>
                <a:sym typeface="Montserrat"/>
              </a:rPr>
              <a:t>Problem</a:t>
            </a:r>
            <a:endParaRPr b="1" i="0" sz="4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53"/>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424" name="Google Shape;1424;p5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25" name="Google Shape;1425;p53"/>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6" name="Google Shape;1426;p53"/>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427" name="Google Shape;1427;p53"/>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54"/>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433" name="Google Shape;1433;p5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34" name="Google Shape;1434;p54"/>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35" name="Google Shape;1435;p54"/>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436" name="Google Shape;1436;p54"/>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37" name="Google Shape;1437;p54"/>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438" name="Google Shape;1438;p54"/>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39" name="Google Shape;1439;p54"/>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5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445" name="Google Shape;1445;p5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46" name="Google Shape;1446;p55"/>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47" name="Google Shape;1447;p55"/>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448" name="Google Shape;1448;p55"/>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49" name="Google Shape;1449;p55"/>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450" name="Google Shape;1450;p55"/>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51" name="Google Shape;1451;p55"/>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52" name="Google Shape;1452;p55"/>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453" name="Google Shape;1453;p55"/>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54" name="Google Shape;1454;p55"/>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55" name="Google Shape;1455;p55"/>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56"/>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461" name="Google Shape;1461;p5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62" name="Google Shape;1462;p56"/>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63" name="Google Shape;1463;p56"/>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464" name="Google Shape;1464;p56"/>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65" name="Google Shape;1465;p56"/>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466" name="Google Shape;1466;p56"/>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67" name="Google Shape;1467;p56"/>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68" name="Google Shape;1468;p56"/>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469" name="Google Shape;1469;p56"/>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70" name="Google Shape;1470;p56"/>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71" name="Google Shape;1471;p56"/>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472" name="Google Shape;1472;p56"/>
          <p:cNvSpPr txBox="1"/>
          <p:nvPr/>
        </p:nvSpPr>
        <p:spPr>
          <a:xfrm>
            <a:off x="192613"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
        <p:nvSpPr>
          <p:cNvPr id="1473" name="Google Shape;1473;p56"/>
          <p:cNvSpPr txBox="1"/>
          <p:nvPr/>
        </p:nvSpPr>
        <p:spPr>
          <a:xfrm>
            <a:off x="1346738"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74" name="Google Shape;1474;p56"/>
          <p:cNvSpPr txBox="1"/>
          <p:nvPr/>
        </p:nvSpPr>
        <p:spPr>
          <a:xfrm>
            <a:off x="2500863"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75" name="Google Shape;1475;p56"/>
          <p:cNvSpPr txBox="1"/>
          <p:nvPr/>
        </p:nvSpPr>
        <p:spPr>
          <a:xfrm>
            <a:off x="2871588"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476" name="Google Shape;1476;p56"/>
          <p:cNvSpPr txBox="1"/>
          <p:nvPr/>
        </p:nvSpPr>
        <p:spPr>
          <a:xfrm>
            <a:off x="3339862" y="26083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57"/>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482" name="Google Shape;1482;p57"/>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483" name="Google Shape;1483;p57"/>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84" name="Google Shape;1484;p57"/>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485" name="Google Shape;1485;p57"/>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86" name="Google Shape;1486;p57"/>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487" name="Google Shape;1487;p57"/>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88" name="Google Shape;1488;p57"/>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89" name="Google Shape;1489;p57"/>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490" name="Google Shape;1490;p57"/>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91" name="Google Shape;1491;p57"/>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92" name="Google Shape;1492;p57"/>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493" name="Google Shape;1493;p57"/>
          <p:cNvSpPr txBox="1"/>
          <p:nvPr/>
        </p:nvSpPr>
        <p:spPr>
          <a:xfrm>
            <a:off x="192613"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
        <p:nvSpPr>
          <p:cNvPr id="1494" name="Google Shape;1494;p57"/>
          <p:cNvSpPr txBox="1"/>
          <p:nvPr/>
        </p:nvSpPr>
        <p:spPr>
          <a:xfrm>
            <a:off x="1346738"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495" name="Google Shape;1495;p57"/>
          <p:cNvSpPr txBox="1"/>
          <p:nvPr/>
        </p:nvSpPr>
        <p:spPr>
          <a:xfrm>
            <a:off x="2500863"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496" name="Google Shape;1496;p57"/>
          <p:cNvSpPr txBox="1"/>
          <p:nvPr/>
        </p:nvSpPr>
        <p:spPr>
          <a:xfrm>
            <a:off x="2871588"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497" name="Google Shape;1497;p57"/>
          <p:cNvSpPr txBox="1"/>
          <p:nvPr/>
        </p:nvSpPr>
        <p:spPr>
          <a:xfrm>
            <a:off x="3339862" y="26083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498" name="Google Shape;1498;p57"/>
          <p:cNvSpPr txBox="1"/>
          <p:nvPr/>
        </p:nvSpPr>
        <p:spPr>
          <a:xfrm>
            <a:off x="192613"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a:t>
            </a:r>
            <a:endParaRPr/>
          </a:p>
        </p:txBody>
      </p:sp>
      <p:sp>
        <p:nvSpPr>
          <p:cNvPr id="1499" name="Google Shape;1499;p57"/>
          <p:cNvSpPr txBox="1"/>
          <p:nvPr/>
        </p:nvSpPr>
        <p:spPr>
          <a:xfrm>
            <a:off x="1346738"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00" name="Google Shape;1500;p57"/>
          <p:cNvSpPr txBox="1"/>
          <p:nvPr/>
        </p:nvSpPr>
        <p:spPr>
          <a:xfrm>
            <a:off x="2500863"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01" name="Google Shape;1501;p57"/>
          <p:cNvSpPr txBox="1"/>
          <p:nvPr/>
        </p:nvSpPr>
        <p:spPr>
          <a:xfrm>
            <a:off x="2871588"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02" name="Google Shape;1502;p57"/>
          <p:cNvSpPr txBox="1"/>
          <p:nvPr/>
        </p:nvSpPr>
        <p:spPr>
          <a:xfrm>
            <a:off x="3339862" y="2955900"/>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03" name="Google Shape;1503;p57"/>
          <p:cNvSpPr txBox="1"/>
          <p:nvPr/>
        </p:nvSpPr>
        <p:spPr>
          <a:xfrm>
            <a:off x="4339882" y="295590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58"/>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509" name="Google Shape;1509;p5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510" name="Google Shape;1510;p58"/>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11" name="Google Shape;1511;p58"/>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512" name="Google Shape;1512;p58"/>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13" name="Google Shape;1513;p58"/>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514" name="Google Shape;1514;p58"/>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15" name="Google Shape;1515;p58"/>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16" name="Google Shape;1516;p58"/>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517" name="Google Shape;1517;p58"/>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18" name="Google Shape;1518;p58"/>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19" name="Google Shape;1519;p58"/>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20" name="Google Shape;1520;p58"/>
          <p:cNvSpPr txBox="1"/>
          <p:nvPr/>
        </p:nvSpPr>
        <p:spPr>
          <a:xfrm>
            <a:off x="192613"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
        <p:nvSpPr>
          <p:cNvPr id="1521" name="Google Shape;1521;p58"/>
          <p:cNvSpPr txBox="1"/>
          <p:nvPr/>
        </p:nvSpPr>
        <p:spPr>
          <a:xfrm>
            <a:off x="1346738"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22" name="Google Shape;1522;p58"/>
          <p:cNvSpPr txBox="1"/>
          <p:nvPr/>
        </p:nvSpPr>
        <p:spPr>
          <a:xfrm>
            <a:off x="2500863"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23" name="Google Shape;1523;p58"/>
          <p:cNvSpPr txBox="1"/>
          <p:nvPr/>
        </p:nvSpPr>
        <p:spPr>
          <a:xfrm>
            <a:off x="2871588"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24" name="Google Shape;1524;p58"/>
          <p:cNvSpPr txBox="1"/>
          <p:nvPr/>
        </p:nvSpPr>
        <p:spPr>
          <a:xfrm>
            <a:off x="3339862" y="26083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25" name="Google Shape;1525;p58"/>
          <p:cNvSpPr txBox="1"/>
          <p:nvPr/>
        </p:nvSpPr>
        <p:spPr>
          <a:xfrm>
            <a:off x="192613"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a:t>
            </a:r>
            <a:endParaRPr/>
          </a:p>
        </p:txBody>
      </p:sp>
      <p:sp>
        <p:nvSpPr>
          <p:cNvPr id="1526" name="Google Shape;1526;p58"/>
          <p:cNvSpPr txBox="1"/>
          <p:nvPr/>
        </p:nvSpPr>
        <p:spPr>
          <a:xfrm>
            <a:off x="1346738"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27" name="Google Shape;1527;p58"/>
          <p:cNvSpPr txBox="1"/>
          <p:nvPr/>
        </p:nvSpPr>
        <p:spPr>
          <a:xfrm>
            <a:off x="2500863"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28" name="Google Shape;1528;p58"/>
          <p:cNvSpPr txBox="1"/>
          <p:nvPr/>
        </p:nvSpPr>
        <p:spPr>
          <a:xfrm>
            <a:off x="2871588"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29" name="Google Shape;1529;p58"/>
          <p:cNvSpPr txBox="1"/>
          <p:nvPr/>
        </p:nvSpPr>
        <p:spPr>
          <a:xfrm>
            <a:off x="3339862" y="2955900"/>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30" name="Google Shape;1530;p58"/>
          <p:cNvSpPr txBox="1"/>
          <p:nvPr/>
        </p:nvSpPr>
        <p:spPr>
          <a:xfrm>
            <a:off x="4339882" y="295590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531" name="Google Shape;1531;p58"/>
          <p:cNvSpPr txBox="1"/>
          <p:nvPr/>
        </p:nvSpPr>
        <p:spPr>
          <a:xfrm>
            <a:off x="214213"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6:</a:t>
            </a:r>
            <a:endParaRPr/>
          </a:p>
        </p:txBody>
      </p:sp>
      <p:sp>
        <p:nvSpPr>
          <p:cNvPr id="1532" name="Google Shape;1532;p58"/>
          <p:cNvSpPr txBox="1"/>
          <p:nvPr/>
        </p:nvSpPr>
        <p:spPr>
          <a:xfrm>
            <a:off x="1368338"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33" name="Google Shape;1533;p58"/>
          <p:cNvSpPr txBox="1"/>
          <p:nvPr/>
        </p:nvSpPr>
        <p:spPr>
          <a:xfrm>
            <a:off x="2522463"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34" name="Google Shape;1534;p58"/>
          <p:cNvSpPr txBox="1"/>
          <p:nvPr/>
        </p:nvSpPr>
        <p:spPr>
          <a:xfrm>
            <a:off x="2893188"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35" name="Google Shape;1535;p58"/>
          <p:cNvSpPr txBox="1"/>
          <p:nvPr/>
        </p:nvSpPr>
        <p:spPr>
          <a:xfrm>
            <a:off x="3361462" y="3218338"/>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36" name="Google Shape;1536;p58"/>
          <p:cNvSpPr txBox="1"/>
          <p:nvPr/>
        </p:nvSpPr>
        <p:spPr>
          <a:xfrm>
            <a:off x="4361482" y="3218338"/>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537" name="Google Shape;1537;p58"/>
          <p:cNvSpPr txBox="1"/>
          <p:nvPr/>
        </p:nvSpPr>
        <p:spPr>
          <a:xfrm>
            <a:off x="4836797" y="3218325"/>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59"/>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543" name="Google Shape;1543;p59"/>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544" name="Google Shape;1544;p59"/>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45" name="Google Shape;1545;p59"/>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546" name="Google Shape;1546;p59"/>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47" name="Google Shape;1547;p59"/>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548" name="Google Shape;1548;p59"/>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49" name="Google Shape;1549;p59"/>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50" name="Google Shape;1550;p59"/>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551" name="Google Shape;1551;p59"/>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52" name="Google Shape;1552;p59"/>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53" name="Google Shape;1553;p59"/>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54" name="Google Shape;1554;p59"/>
          <p:cNvSpPr txBox="1"/>
          <p:nvPr/>
        </p:nvSpPr>
        <p:spPr>
          <a:xfrm>
            <a:off x="192613"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
        <p:nvSpPr>
          <p:cNvPr id="1555" name="Google Shape;1555;p59"/>
          <p:cNvSpPr txBox="1"/>
          <p:nvPr/>
        </p:nvSpPr>
        <p:spPr>
          <a:xfrm>
            <a:off x="1346738"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56" name="Google Shape;1556;p59"/>
          <p:cNvSpPr txBox="1"/>
          <p:nvPr/>
        </p:nvSpPr>
        <p:spPr>
          <a:xfrm>
            <a:off x="2500863"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57" name="Google Shape;1557;p59"/>
          <p:cNvSpPr txBox="1"/>
          <p:nvPr/>
        </p:nvSpPr>
        <p:spPr>
          <a:xfrm>
            <a:off x="2871588"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58" name="Google Shape;1558;p59"/>
          <p:cNvSpPr txBox="1"/>
          <p:nvPr/>
        </p:nvSpPr>
        <p:spPr>
          <a:xfrm>
            <a:off x="3339862" y="26083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59" name="Google Shape;1559;p59"/>
          <p:cNvSpPr txBox="1"/>
          <p:nvPr/>
        </p:nvSpPr>
        <p:spPr>
          <a:xfrm>
            <a:off x="192613"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a:t>
            </a:r>
            <a:endParaRPr/>
          </a:p>
        </p:txBody>
      </p:sp>
      <p:sp>
        <p:nvSpPr>
          <p:cNvPr id="1560" name="Google Shape;1560;p59"/>
          <p:cNvSpPr txBox="1"/>
          <p:nvPr/>
        </p:nvSpPr>
        <p:spPr>
          <a:xfrm>
            <a:off x="1346738"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61" name="Google Shape;1561;p59"/>
          <p:cNvSpPr txBox="1"/>
          <p:nvPr/>
        </p:nvSpPr>
        <p:spPr>
          <a:xfrm>
            <a:off x="2500863"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62" name="Google Shape;1562;p59"/>
          <p:cNvSpPr txBox="1"/>
          <p:nvPr/>
        </p:nvSpPr>
        <p:spPr>
          <a:xfrm>
            <a:off x="2871588"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63" name="Google Shape;1563;p59"/>
          <p:cNvSpPr txBox="1"/>
          <p:nvPr/>
        </p:nvSpPr>
        <p:spPr>
          <a:xfrm>
            <a:off x="3339862" y="2955900"/>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64" name="Google Shape;1564;p59"/>
          <p:cNvSpPr txBox="1"/>
          <p:nvPr/>
        </p:nvSpPr>
        <p:spPr>
          <a:xfrm>
            <a:off x="4339882" y="295590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565" name="Google Shape;1565;p59"/>
          <p:cNvSpPr txBox="1"/>
          <p:nvPr/>
        </p:nvSpPr>
        <p:spPr>
          <a:xfrm>
            <a:off x="214213"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6:</a:t>
            </a:r>
            <a:endParaRPr/>
          </a:p>
        </p:txBody>
      </p:sp>
      <p:sp>
        <p:nvSpPr>
          <p:cNvPr id="1566" name="Google Shape;1566;p59"/>
          <p:cNvSpPr txBox="1"/>
          <p:nvPr/>
        </p:nvSpPr>
        <p:spPr>
          <a:xfrm>
            <a:off x="1368338"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67" name="Google Shape;1567;p59"/>
          <p:cNvSpPr txBox="1"/>
          <p:nvPr/>
        </p:nvSpPr>
        <p:spPr>
          <a:xfrm>
            <a:off x="2522463"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68" name="Google Shape;1568;p59"/>
          <p:cNvSpPr txBox="1"/>
          <p:nvPr/>
        </p:nvSpPr>
        <p:spPr>
          <a:xfrm>
            <a:off x="2893188"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69" name="Google Shape;1569;p59"/>
          <p:cNvSpPr txBox="1"/>
          <p:nvPr/>
        </p:nvSpPr>
        <p:spPr>
          <a:xfrm>
            <a:off x="3361462" y="3218338"/>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70" name="Google Shape;1570;p59"/>
          <p:cNvSpPr txBox="1"/>
          <p:nvPr/>
        </p:nvSpPr>
        <p:spPr>
          <a:xfrm>
            <a:off x="4361482" y="3218338"/>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571" name="Google Shape;1571;p59"/>
          <p:cNvSpPr txBox="1"/>
          <p:nvPr/>
        </p:nvSpPr>
        <p:spPr>
          <a:xfrm>
            <a:off x="4836797" y="3218325"/>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
        <p:nvSpPr>
          <p:cNvPr id="1572" name="Google Shape;1572;p59"/>
          <p:cNvSpPr txBox="1"/>
          <p:nvPr/>
        </p:nvSpPr>
        <p:spPr>
          <a:xfrm>
            <a:off x="214213" y="35234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7:</a:t>
            </a:r>
            <a:endParaRPr/>
          </a:p>
        </p:txBody>
      </p:sp>
      <p:sp>
        <p:nvSpPr>
          <p:cNvPr id="1573" name="Google Shape;1573;p59"/>
          <p:cNvSpPr txBox="1"/>
          <p:nvPr/>
        </p:nvSpPr>
        <p:spPr>
          <a:xfrm>
            <a:off x="1368338" y="35234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74" name="Google Shape;1574;p59"/>
          <p:cNvSpPr txBox="1"/>
          <p:nvPr/>
        </p:nvSpPr>
        <p:spPr>
          <a:xfrm>
            <a:off x="2522463" y="35234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75" name="Google Shape;1575;p59"/>
          <p:cNvSpPr txBox="1"/>
          <p:nvPr/>
        </p:nvSpPr>
        <p:spPr>
          <a:xfrm>
            <a:off x="2893188" y="35234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76" name="Google Shape;1576;p59"/>
          <p:cNvSpPr txBox="1"/>
          <p:nvPr/>
        </p:nvSpPr>
        <p:spPr>
          <a:xfrm>
            <a:off x="3361462" y="3523438"/>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577" name="Google Shape;1577;p59"/>
          <p:cNvSpPr txBox="1"/>
          <p:nvPr/>
        </p:nvSpPr>
        <p:spPr>
          <a:xfrm>
            <a:off x="4361482" y="3523438"/>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578" name="Google Shape;1578;p59"/>
          <p:cNvSpPr txBox="1"/>
          <p:nvPr/>
        </p:nvSpPr>
        <p:spPr>
          <a:xfrm>
            <a:off x="4836797" y="3523425"/>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
        <p:nvSpPr>
          <p:cNvPr id="1579" name="Google Shape;1579;p59"/>
          <p:cNvSpPr txBox="1"/>
          <p:nvPr/>
        </p:nvSpPr>
        <p:spPr>
          <a:xfrm>
            <a:off x="5372776" y="3523450"/>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UTPB</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60"/>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Next Word Prediction</a:t>
            </a:r>
            <a:endParaRPr/>
          </a:p>
        </p:txBody>
      </p:sp>
      <p:sp>
        <p:nvSpPr>
          <p:cNvPr id="1585" name="Google Shape;1585;p6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586" name="Google Shape;1586;p60"/>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587" name="Google Shape;1587;p60"/>
          <p:cNvSpPr txBox="1"/>
          <p:nvPr/>
        </p:nvSpPr>
        <p:spPr>
          <a:xfrm>
            <a:off x="182375"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1:</a:t>
            </a:r>
            <a:endParaRPr/>
          </a:p>
        </p:txBody>
      </p:sp>
      <p:sp>
        <p:nvSpPr>
          <p:cNvPr id="1588" name="Google Shape;1588;p60"/>
          <p:cNvSpPr txBox="1"/>
          <p:nvPr/>
        </p:nvSpPr>
        <p:spPr>
          <a:xfrm>
            <a:off x="1336500" y="14461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89" name="Google Shape;1589;p60"/>
          <p:cNvSpPr txBox="1"/>
          <p:nvPr/>
        </p:nvSpPr>
        <p:spPr>
          <a:xfrm>
            <a:off x="182375"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2:</a:t>
            </a:r>
            <a:endParaRPr/>
          </a:p>
        </p:txBody>
      </p:sp>
      <p:sp>
        <p:nvSpPr>
          <p:cNvPr id="1590" name="Google Shape;1590;p60"/>
          <p:cNvSpPr txBox="1"/>
          <p:nvPr/>
        </p:nvSpPr>
        <p:spPr>
          <a:xfrm>
            <a:off x="1336500" y="1846300"/>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91" name="Google Shape;1591;p60"/>
          <p:cNvSpPr txBox="1"/>
          <p:nvPr/>
        </p:nvSpPr>
        <p:spPr>
          <a:xfrm>
            <a:off x="2490625" y="1846300"/>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92" name="Google Shape;1592;p60"/>
          <p:cNvSpPr txBox="1"/>
          <p:nvPr/>
        </p:nvSpPr>
        <p:spPr>
          <a:xfrm>
            <a:off x="182375"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3:</a:t>
            </a:r>
            <a:endParaRPr/>
          </a:p>
        </p:txBody>
      </p:sp>
      <p:sp>
        <p:nvSpPr>
          <p:cNvPr id="1593" name="Google Shape;1593;p60"/>
          <p:cNvSpPr txBox="1"/>
          <p:nvPr/>
        </p:nvSpPr>
        <p:spPr>
          <a:xfrm>
            <a:off x="1336500" y="22469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94" name="Google Shape;1594;p60"/>
          <p:cNvSpPr txBox="1"/>
          <p:nvPr/>
        </p:nvSpPr>
        <p:spPr>
          <a:xfrm>
            <a:off x="2490625"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95" name="Google Shape;1595;p60"/>
          <p:cNvSpPr txBox="1"/>
          <p:nvPr/>
        </p:nvSpPr>
        <p:spPr>
          <a:xfrm>
            <a:off x="2861350" y="22469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596" name="Google Shape;1596;p60"/>
          <p:cNvSpPr txBox="1"/>
          <p:nvPr/>
        </p:nvSpPr>
        <p:spPr>
          <a:xfrm>
            <a:off x="192613"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4:</a:t>
            </a:r>
            <a:endParaRPr/>
          </a:p>
        </p:txBody>
      </p:sp>
      <p:sp>
        <p:nvSpPr>
          <p:cNvPr id="1597" name="Google Shape;1597;p60"/>
          <p:cNvSpPr txBox="1"/>
          <p:nvPr/>
        </p:nvSpPr>
        <p:spPr>
          <a:xfrm>
            <a:off x="1346738" y="26083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598" name="Google Shape;1598;p60"/>
          <p:cNvSpPr txBox="1"/>
          <p:nvPr/>
        </p:nvSpPr>
        <p:spPr>
          <a:xfrm>
            <a:off x="2500863"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599" name="Google Shape;1599;p60"/>
          <p:cNvSpPr txBox="1"/>
          <p:nvPr/>
        </p:nvSpPr>
        <p:spPr>
          <a:xfrm>
            <a:off x="2871588" y="26083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600" name="Google Shape;1600;p60"/>
          <p:cNvSpPr txBox="1"/>
          <p:nvPr/>
        </p:nvSpPr>
        <p:spPr>
          <a:xfrm>
            <a:off x="3339862" y="26083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601" name="Google Shape;1601;p60"/>
          <p:cNvSpPr txBox="1"/>
          <p:nvPr/>
        </p:nvSpPr>
        <p:spPr>
          <a:xfrm>
            <a:off x="192613"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5:</a:t>
            </a:r>
            <a:endParaRPr/>
          </a:p>
        </p:txBody>
      </p:sp>
      <p:sp>
        <p:nvSpPr>
          <p:cNvPr id="1602" name="Google Shape;1602;p60"/>
          <p:cNvSpPr txBox="1"/>
          <p:nvPr/>
        </p:nvSpPr>
        <p:spPr>
          <a:xfrm>
            <a:off x="1346738" y="2955888"/>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603" name="Google Shape;1603;p60"/>
          <p:cNvSpPr txBox="1"/>
          <p:nvPr/>
        </p:nvSpPr>
        <p:spPr>
          <a:xfrm>
            <a:off x="2500863"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604" name="Google Shape;1604;p60"/>
          <p:cNvSpPr txBox="1"/>
          <p:nvPr/>
        </p:nvSpPr>
        <p:spPr>
          <a:xfrm>
            <a:off x="2871588" y="2955888"/>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605" name="Google Shape;1605;p60"/>
          <p:cNvSpPr txBox="1"/>
          <p:nvPr/>
        </p:nvSpPr>
        <p:spPr>
          <a:xfrm>
            <a:off x="3339862" y="2955900"/>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606" name="Google Shape;1606;p60"/>
          <p:cNvSpPr txBox="1"/>
          <p:nvPr/>
        </p:nvSpPr>
        <p:spPr>
          <a:xfrm>
            <a:off x="4339882" y="2955900"/>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607" name="Google Shape;1607;p60"/>
          <p:cNvSpPr txBox="1"/>
          <p:nvPr/>
        </p:nvSpPr>
        <p:spPr>
          <a:xfrm>
            <a:off x="214213"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6:</a:t>
            </a:r>
            <a:endParaRPr/>
          </a:p>
        </p:txBody>
      </p:sp>
      <p:sp>
        <p:nvSpPr>
          <p:cNvPr id="1608" name="Google Shape;1608;p60"/>
          <p:cNvSpPr txBox="1"/>
          <p:nvPr/>
        </p:nvSpPr>
        <p:spPr>
          <a:xfrm>
            <a:off x="1368338" y="32183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609" name="Google Shape;1609;p60"/>
          <p:cNvSpPr txBox="1"/>
          <p:nvPr/>
        </p:nvSpPr>
        <p:spPr>
          <a:xfrm>
            <a:off x="2522463"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610" name="Google Shape;1610;p60"/>
          <p:cNvSpPr txBox="1"/>
          <p:nvPr/>
        </p:nvSpPr>
        <p:spPr>
          <a:xfrm>
            <a:off x="2893188" y="32183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611" name="Google Shape;1611;p60"/>
          <p:cNvSpPr txBox="1"/>
          <p:nvPr/>
        </p:nvSpPr>
        <p:spPr>
          <a:xfrm>
            <a:off x="3361462" y="3218338"/>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612" name="Google Shape;1612;p60"/>
          <p:cNvSpPr txBox="1"/>
          <p:nvPr/>
        </p:nvSpPr>
        <p:spPr>
          <a:xfrm>
            <a:off x="4361482" y="3218338"/>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613" name="Google Shape;1613;p60"/>
          <p:cNvSpPr txBox="1"/>
          <p:nvPr/>
        </p:nvSpPr>
        <p:spPr>
          <a:xfrm>
            <a:off x="4836797" y="3218325"/>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
        <p:nvSpPr>
          <p:cNvPr id="1614" name="Google Shape;1614;p60"/>
          <p:cNvSpPr txBox="1"/>
          <p:nvPr/>
        </p:nvSpPr>
        <p:spPr>
          <a:xfrm>
            <a:off x="214213" y="35234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7:</a:t>
            </a:r>
            <a:endParaRPr/>
          </a:p>
        </p:txBody>
      </p:sp>
      <p:sp>
        <p:nvSpPr>
          <p:cNvPr id="1615" name="Google Shape;1615;p60"/>
          <p:cNvSpPr txBox="1"/>
          <p:nvPr/>
        </p:nvSpPr>
        <p:spPr>
          <a:xfrm>
            <a:off x="1368338" y="352342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616" name="Google Shape;1616;p60"/>
          <p:cNvSpPr txBox="1"/>
          <p:nvPr/>
        </p:nvSpPr>
        <p:spPr>
          <a:xfrm>
            <a:off x="2522463" y="35234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617" name="Google Shape;1617;p60"/>
          <p:cNvSpPr txBox="1"/>
          <p:nvPr/>
        </p:nvSpPr>
        <p:spPr>
          <a:xfrm>
            <a:off x="2893188" y="35234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618" name="Google Shape;1618;p60"/>
          <p:cNvSpPr txBox="1"/>
          <p:nvPr/>
        </p:nvSpPr>
        <p:spPr>
          <a:xfrm>
            <a:off x="3361462" y="3523438"/>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619" name="Google Shape;1619;p60"/>
          <p:cNvSpPr txBox="1"/>
          <p:nvPr/>
        </p:nvSpPr>
        <p:spPr>
          <a:xfrm>
            <a:off x="4361482" y="3523438"/>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620" name="Google Shape;1620;p60"/>
          <p:cNvSpPr txBox="1"/>
          <p:nvPr/>
        </p:nvSpPr>
        <p:spPr>
          <a:xfrm>
            <a:off x="4836797" y="3523425"/>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
        <p:nvSpPr>
          <p:cNvPr id="1621" name="Google Shape;1621;p60"/>
          <p:cNvSpPr txBox="1"/>
          <p:nvPr/>
        </p:nvSpPr>
        <p:spPr>
          <a:xfrm>
            <a:off x="5372776" y="3523450"/>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UTPB</a:t>
            </a:r>
            <a:endParaRPr/>
          </a:p>
        </p:txBody>
      </p:sp>
      <p:sp>
        <p:nvSpPr>
          <p:cNvPr id="1622" name="Google Shape;1622;p60"/>
          <p:cNvSpPr txBox="1"/>
          <p:nvPr/>
        </p:nvSpPr>
        <p:spPr>
          <a:xfrm>
            <a:off x="207413" y="38354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Step 8:</a:t>
            </a:r>
            <a:endParaRPr/>
          </a:p>
        </p:txBody>
      </p:sp>
      <p:sp>
        <p:nvSpPr>
          <p:cNvPr id="1623" name="Google Shape;1623;p60"/>
          <p:cNvSpPr txBox="1"/>
          <p:nvPr/>
        </p:nvSpPr>
        <p:spPr>
          <a:xfrm>
            <a:off x="1361538" y="3835463"/>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624" name="Google Shape;1624;p60"/>
          <p:cNvSpPr txBox="1"/>
          <p:nvPr/>
        </p:nvSpPr>
        <p:spPr>
          <a:xfrm>
            <a:off x="2515663" y="38354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sp>
        <p:nvSpPr>
          <p:cNvPr id="1625" name="Google Shape;1625;p60"/>
          <p:cNvSpPr txBox="1"/>
          <p:nvPr/>
        </p:nvSpPr>
        <p:spPr>
          <a:xfrm>
            <a:off x="2886388" y="3835463"/>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626" name="Google Shape;1626;p60"/>
          <p:cNvSpPr txBox="1"/>
          <p:nvPr/>
        </p:nvSpPr>
        <p:spPr>
          <a:xfrm>
            <a:off x="3354662" y="3835475"/>
            <a:ext cx="9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professor</a:t>
            </a:r>
            <a:endParaRPr/>
          </a:p>
        </p:txBody>
      </p:sp>
      <p:sp>
        <p:nvSpPr>
          <p:cNvPr id="1627" name="Google Shape;1627;p60"/>
          <p:cNvSpPr txBox="1"/>
          <p:nvPr/>
        </p:nvSpPr>
        <p:spPr>
          <a:xfrm>
            <a:off x="4354682" y="3835475"/>
            <a:ext cx="41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a:t>
            </a:r>
            <a:endParaRPr/>
          </a:p>
        </p:txBody>
      </p:sp>
      <p:sp>
        <p:nvSpPr>
          <p:cNvPr id="1628" name="Google Shape;1628;p60"/>
          <p:cNvSpPr txBox="1"/>
          <p:nvPr/>
        </p:nvSpPr>
        <p:spPr>
          <a:xfrm>
            <a:off x="4829997" y="3835463"/>
            <a:ext cx="5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the</a:t>
            </a:r>
            <a:endParaRPr/>
          </a:p>
        </p:txBody>
      </p:sp>
      <p:sp>
        <p:nvSpPr>
          <p:cNvPr id="1629" name="Google Shape;1629;p60"/>
          <p:cNvSpPr txBox="1"/>
          <p:nvPr/>
        </p:nvSpPr>
        <p:spPr>
          <a:xfrm>
            <a:off x="5365976" y="3835488"/>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UTPB</a:t>
            </a:r>
            <a:endParaRPr/>
          </a:p>
        </p:txBody>
      </p:sp>
      <p:sp>
        <p:nvSpPr>
          <p:cNvPr id="1630" name="Google Shape;1630;p60"/>
          <p:cNvSpPr txBox="1"/>
          <p:nvPr/>
        </p:nvSpPr>
        <p:spPr>
          <a:xfrm>
            <a:off x="5877976" y="3835463"/>
            <a:ext cx="69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4" name="Shape 1634"/>
        <p:cNvGrpSpPr/>
        <p:nvPr/>
      </p:nvGrpSpPr>
      <p:grpSpPr>
        <a:xfrm>
          <a:off x="0" y="0"/>
          <a:ext cx="0" cy="0"/>
          <a:chOff x="0" y="0"/>
          <a:chExt cx="0" cy="0"/>
        </a:xfrm>
      </p:grpSpPr>
      <p:sp>
        <p:nvSpPr>
          <p:cNvPr id="1635" name="Google Shape;1635;p61"/>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Recall limitation of CNN,ANN</a:t>
            </a:r>
            <a:endParaRPr/>
          </a:p>
        </p:txBody>
      </p:sp>
      <p:sp>
        <p:nvSpPr>
          <p:cNvPr id="1636" name="Google Shape;1636;p6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637" name="Google Shape;1637;p6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638" name="Google Shape;1638;p61"/>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39" name="Google Shape;1639;p61"/>
          <p:cNvCxnSpPr>
            <a:endCxn id="1638"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40" name="Google Shape;1640;p61"/>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1" name="Google Shape;1641;p61"/>
          <p:cNvCxnSpPr>
            <a:endCxn id="1640"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42" name="Google Shape;1642;p61"/>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3" name="Google Shape;1643;p61"/>
          <p:cNvCxnSpPr>
            <a:endCxn id="1642"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44" name="Google Shape;1644;p61"/>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5" name="Google Shape;1645;p61"/>
          <p:cNvCxnSpPr>
            <a:endCxn id="1644"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46" name="Google Shape;1646;p61"/>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7" name="Google Shape;1647;p61"/>
          <p:cNvCxnSpPr>
            <a:stCxn id="1638" idx="6"/>
            <a:endCxn id="1646"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48" name="Google Shape;1648;p61"/>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49" name="Google Shape;1649;p61"/>
          <p:cNvCxnSpPr>
            <a:stCxn id="1640" idx="6"/>
            <a:endCxn id="1648"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50" name="Google Shape;1650;p61"/>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1" name="Google Shape;1651;p61"/>
          <p:cNvCxnSpPr>
            <a:stCxn id="1642" idx="6"/>
            <a:endCxn id="1650"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52" name="Google Shape;1652;p61"/>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3" name="Google Shape;1653;p61"/>
          <p:cNvCxnSpPr>
            <a:endCxn id="1652"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654" name="Google Shape;1654;p61"/>
          <p:cNvCxnSpPr>
            <a:stCxn id="1638" idx="6"/>
            <a:endCxn id="1650"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655" name="Google Shape;1655;p61"/>
          <p:cNvCxnSpPr>
            <a:stCxn id="1642"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656" name="Google Shape;1656;p61"/>
          <p:cNvCxnSpPr>
            <a:stCxn id="1640"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657" name="Google Shape;1657;p61"/>
          <p:cNvCxnSpPr>
            <a:stCxn id="1638" idx="6"/>
            <a:endCxn id="1648"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658" name="Google Shape;1658;p61"/>
          <p:cNvCxnSpPr>
            <a:stCxn id="1638" idx="6"/>
            <a:endCxn id="1652"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659" name="Google Shape;1659;p61"/>
          <p:cNvCxnSpPr>
            <a:stCxn id="1642"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660" name="Google Shape;1660;p61"/>
          <p:cNvCxnSpPr>
            <a:stCxn id="1642"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661" name="Google Shape;1661;p61"/>
          <p:cNvCxnSpPr>
            <a:stCxn id="1640" idx="6"/>
            <a:endCxn id="1650"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662" name="Google Shape;1662;p61"/>
          <p:cNvCxnSpPr>
            <a:stCxn id="1640" idx="6"/>
            <a:endCxn id="1646"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663" name="Google Shape;1663;p61"/>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1"/>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1"/>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1"/>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1"/>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1"/>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1"/>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1"/>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1"/>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1"/>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1"/>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1"/>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1"/>
          <p:cNvSpPr txBox="1"/>
          <p:nvPr/>
        </p:nvSpPr>
        <p:spPr>
          <a:xfrm>
            <a:off x="624325" y="17633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9" name="Shape 1679"/>
        <p:cNvGrpSpPr/>
        <p:nvPr/>
      </p:nvGrpSpPr>
      <p:grpSpPr>
        <a:xfrm>
          <a:off x="0" y="0"/>
          <a:ext cx="0" cy="0"/>
          <a:chOff x="0" y="0"/>
          <a:chExt cx="0" cy="0"/>
        </a:xfrm>
      </p:grpSpPr>
      <p:sp>
        <p:nvSpPr>
          <p:cNvPr id="1680" name="Google Shape;1680;p62"/>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Recall limitation of CNN,ANN</a:t>
            </a:r>
            <a:endParaRPr/>
          </a:p>
        </p:txBody>
      </p:sp>
      <p:sp>
        <p:nvSpPr>
          <p:cNvPr id="1681" name="Google Shape;1681;p6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682" name="Google Shape;1682;p6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683" name="Google Shape;1683;p62"/>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4" name="Google Shape;1684;p62"/>
          <p:cNvCxnSpPr>
            <a:endCxn id="1683"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85" name="Google Shape;1685;p62"/>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6" name="Google Shape;1686;p62"/>
          <p:cNvCxnSpPr>
            <a:endCxn id="1685"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87" name="Google Shape;1687;p62"/>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88" name="Google Shape;1688;p62"/>
          <p:cNvCxnSpPr>
            <a:endCxn id="1687"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89" name="Google Shape;1689;p62"/>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0" name="Google Shape;1690;p62"/>
          <p:cNvCxnSpPr>
            <a:endCxn id="1689"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691" name="Google Shape;1691;p62"/>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2" name="Google Shape;1692;p62"/>
          <p:cNvCxnSpPr>
            <a:stCxn id="1683" idx="6"/>
            <a:endCxn id="1691"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93" name="Google Shape;1693;p62"/>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4" name="Google Shape;1694;p62"/>
          <p:cNvCxnSpPr>
            <a:stCxn id="1685" idx="6"/>
            <a:endCxn id="1693"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95" name="Google Shape;1695;p62"/>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6" name="Google Shape;1696;p62"/>
          <p:cNvCxnSpPr>
            <a:stCxn id="1687" idx="6"/>
            <a:endCxn id="1695"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697" name="Google Shape;1697;p62"/>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8" name="Google Shape;1698;p62"/>
          <p:cNvCxnSpPr>
            <a:endCxn id="1697"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699" name="Google Shape;1699;p62"/>
          <p:cNvCxnSpPr>
            <a:stCxn id="1683" idx="6"/>
            <a:endCxn id="1695"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700" name="Google Shape;1700;p62"/>
          <p:cNvCxnSpPr>
            <a:stCxn id="1687"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701" name="Google Shape;1701;p62"/>
          <p:cNvCxnSpPr>
            <a:stCxn id="1685"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702" name="Google Shape;1702;p62"/>
          <p:cNvCxnSpPr>
            <a:stCxn id="1683" idx="6"/>
            <a:endCxn id="1693"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703" name="Google Shape;1703;p62"/>
          <p:cNvCxnSpPr>
            <a:stCxn id="1683" idx="6"/>
            <a:endCxn id="1697"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704" name="Google Shape;1704;p62"/>
          <p:cNvCxnSpPr>
            <a:stCxn id="1687"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705" name="Google Shape;1705;p62"/>
          <p:cNvCxnSpPr>
            <a:stCxn id="1687"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706" name="Google Shape;1706;p62"/>
          <p:cNvCxnSpPr>
            <a:stCxn id="1685" idx="6"/>
            <a:endCxn id="1695"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707" name="Google Shape;1707;p62"/>
          <p:cNvCxnSpPr>
            <a:stCxn id="1685" idx="6"/>
            <a:endCxn id="1691"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708" name="Google Shape;1708;p62"/>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2"/>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2"/>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2"/>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2"/>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2"/>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2"/>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2"/>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2"/>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2"/>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2"/>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2"/>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2"/>
          <p:cNvSpPr txBox="1"/>
          <p:nvPr/>
        </p:nvSpPr>
        <p:spPr>
          <a:xfrm>
            <a:off x="624325" y="17633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721" name="Google Shape;1721;p62"/>
          <p:cNvSpPr txBox="1"/>
          <p:nvPr/>
        </p:nvSpPr>
        <p:spPr>
          <a:xfrm>
            <a:off x="774350" y="25598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cxnSp>
        <p:nvCxnSpPr>
          <p:cNvPr id="1722" name="Google Shape;1722;p62"/>
          <p:cNvCxnSpPr>
            <a:stCxn id="1683" idx="4"/>
            <a:endCxn id="1687" idx="0"/>
          </p:cNvCxnSpPr>
          <p:nvPr/>
        </p:nvCxnSpPr>
        <p:spPr>
          <a:xfrm>
            <a:off x="3409400" y="2215775"/>
            <a:ext cx="0" cy="22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Problem: Language Translation</a:t>
            </a:r>
            <a:endParaRPr/>
          </a:p>
        </p:txBody>
      </p:sp>
      <p:sp>
        <p:nvSpPr>
          <p:cNvPr id="87" name="Google Shape;87;p1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88" name="Google Shape;88;p18"/>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id="89" name="Google Shape;89;p18"/>
          <p:cNvPicPr preferRelativeResize="0"/>
          <p:nvPr/>
        </p:nvPicPr>
        <p:blipFill>
          <a:blip r:embed="rId3">
            <a:alphaModFix/>
          </a:blip>
          <a:stretch>
            <a:fillRect/>
          </a:stretch>
        </p:blipFill>
        <p:spPr>
          <a:xfrm>
            <a:off x="678250" y="1377850"/>
            <a:ext cx="7697466" cy="302238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6" name="Shape 1726"/>
        <p:cNvGrpSpPr/>
        <p:nvPr/>
      </p:nvGrpSpPr>
      <p:grpSpPr>
        <a:xfrm>
          <a:off x="0" y="0"/>
          <a:ext cx="0" cy="0"/>
          <a:chOff x="0" y="0"/>
          <a:chExt cx="0" cy="0"/>
        </a:xfrm>
      </p:grpSpPr>
      <p:sp>
        <p:nvSpPr>
          <p:cNvPr id="1727" name="Google Shape;1727;p63"/>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Recall limitation of CNN,ANN</a:t>
            </a:r>
            <a:endParaRPr/>
          </a:p>
        </p:txBody>
      </p:sp>
      <p:sp>
        <p:nvSpPr>
          <p:cNvPr id="1728" name="Google Shape;1728;p6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729" name="Google Shape;1729;p63"/>
          <p:cNvSpPr/>
          <p:nvPr/>
        </p:nvSpPr>
        <p:spPr>
          <a:xfrm>
            <a:off x="214225" y="4602875"/>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730" name="Google Shape;1730;p63"/>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1" name="Google Shape;1731;p63"/>
          <p:cNvCxnSpPr>
            <a:endCxn id="1730"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32" name="Google Shape;1732;p63"/>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3" name="Google Shape;1733;p63"/>
          <p:cNvCxnSpPr>
            <a:endCxn id="1732"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34" name="Google Shape;1734;p63"/>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5" name="Google Shape;1735;p63"/>
          <p:cNvCxnSpPr>
            <a:endCxn id="1734"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36" name="Google Shape;1736;p63"/>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7" name="Google Shape;1737;p63"/>
          <p:cNvCxnSpPr>
            <a:endCxn id="1736"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38" name="Google Shape;1738;p63"/>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39" name="Google Shape;1739;p63"/>
          <p:cNvCxnSpPr>
            <a:stCxn id="1730" idx="6"/>
            <a:endCxn id="1738"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40" name="Google Shape;1740;p63"/>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1" name="Google Shape;1741;p63"/>
          <p:cNvCxnSpPr>
            <a:stCxn id="1732" idx="6"/>
            <a:endCxn id="1740"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42" name="Google Shape;1742;p63"/>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3" name="Google Shape;1743;p63"/>
          <p:cNvCxnSpPr>
            <a:stCxn id="1734" idx="6"/>
            <a:endCxn id="1742"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44" name="Google Shape;1744;p63"/>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45" name="Google Shape;1745;p63"/>
          <p:cNvCxnSpPr>
            <a:endCxn id="1744"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746" name="Google Shape;1746;p63"/>
          <p:cNvCxnSpPr>
            <a:stCxn id="1730" idx="6"/>
            <a:endCxn id="1742"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747" name="Google Shape;1747;p63"/>
          <p:cNvCxnSpPr>
            <a:stCxn id="1734"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748" name="Google Shape;1748;p63"/>
          <p:cNvCxnSpPr>
            <a:stCxn id="1732"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749" name="Google Shape;1749;p63"/>
          <p:cNvCxnSpPr>
            <a:stCxn id="1730" idx="6"/>
            <a:endCxn id="1740"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750" name="Google Shape;1750;p63"/>
          <p:cNvCxnSpPr>
            <a:stCxn id="1730" idx="6"/>
            <a:endCxn id="1744"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751" name="Google Shape;1751;p63"/>
          <p:cNvCxnSpPr>
            <a:stCxn id="1734"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752" name="Google Shape;1752;p63"/>
          <p:cNvCxnSpPr>
            <a:stCxn id="1734"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753" name="Google Shape;1753;p63"/>
          <p:cNvCxnSpPr>
            <a:stCxn id="1732" idx="6"/>
            <a:endCxn id="1742"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754" name="Google Shape;1754;p63"/>
          <p:cNvCxnSpPr>
            <a:stCxn id="1732" idx="6"/>
            <a:endCxn id="1738"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755" name="Google Shape;1755;p63"/>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3"/>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3"/>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3"/>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3"/>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3"/>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3"/>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3"/>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3"/>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3"/>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3"/>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3"/>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3"/>
          <p:cNvSpPr txBox="1"/>
          <p:nvPr/>
        </p:nvSpPr>
        <p:spPr>
          <a:xfrm>
            <a:off x="624325" y="17633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768" name="Google Shape;1768;p63"/>
          <p:cNvSpPr txBox="1"/>
          <p:nvPr/>
        </p:nvSpPr>
        <p:spPr>
          <a:xfrm>
            <a:off x="774350" y="25598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cxnSp>
        <p:nvCxnSpPr>
          <p:cNvPr id="1769" name="Google Shape;1769;p63"/>
          <p:cNvCxnSpPr>
            <a:stCxn id="1730" idx="4"/>
            <a:endCxn id="1734" idx="0"/>
          </p:cNvCxnSpPr>
          <p:nvPr/>
        </p:nvCxnSpPr>
        <p:spPr>
          <a:xfrm>
            <a:off x="3409400" y="2215775"/>
            <a:ext cx="0" cy="226200"/>
          </a:xfrm>
          <a:prstGeom prst="straightConnector1">
            <a:avLst/>
          </a:prstGeom>
          <a:noFill/>
          <a:ln cap="flat" cmpd="sng" w="9525">
            <a:solidFill>
              <a:schemeClr val="dk2"/>
            </a:solidFill>
            <a:prstDash val="solid"/>
            <a:round/>
            <a:headEnd len="med" w="med" type="none"/>
            <a:tailEnd len="med" w="med" type="triangle"/>
          </a:ln>
        </p:spPr>
      </p:cxnSp>
      <p:cxnSp>
        <p:nvCxnSpPr>
          <p:cNvPr id="1770" name="Google Shape;1770;p63"/>
          <p:cNvCxnSpPr/>
          <p:nvPr/>
        </p:nvCxnSpPr>
        <p:spPr>
          <a:xfrm>
            <a:off x="3382000" y="2911225"/>
            <a:ext cx="0" cy="226200"/>
          </a:xfrm>
          <a:prstGeom prst="straightConnector1">
            <a:avLst/>
          </a:prstGeom>
          <a:noFill/>
          <a:ln cap="flat" cmpd="sng" w="9525">
            <a:solidFill>
              <a:schemeClr val="dk2"/>
            </a:solidFill>
            <a:prstDash val="solid"/>
            <a:round/>
            <a:headEnd len="med" w="med" type="none"/>
            <a:tailEnd len="med" w="med" type="triangle"/>
          </a:ln>
        </p:spPr>
      </p:cxnSp>
      <p:sp>
        <p:nvSpPr>
          <p:cNvPr id="1771" name="Google Shape;1771;p63"/>
          <p:cNvSpPr txBox="1"/>
          <p:nvPr/>
        </p:nvSpPr>
        <p:spPr>
          <a:xfrm>
            <a:off x="819925" y="31831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
        <p:nvSpPr>
          <p:cNvPr id="1772" name="Google Shape;1772;p63"/>
          <p:cNvSpPr/>
          <p:nvPr/>
        </p:nvSpPr>
        <p:spPr>
          <a:xfrm>
            <a:off x="901225" y="40428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3"/>
          <p:cNvSpPr/>
          <p:nvPr/>
        </p:nvSpPr>
        <p:spPr>
          <a:xfrm>
            <a:off x="901225" y="44431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3"/>
          <p:cNvSpPr/>
          <p:nvPr/>
        </p:nvSpPr>
        <p:spPr>
          <a:xfrm>
            <a:off x="901225" y="474357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64"/>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Recall limitation of CNN,ANN</a:t>
            </a:r>
            <a:endParaRPr/>
          </a:p>
        </p:txBody>
      </p:sp>
      <p:sp>
        <p:nvSpPr>
          <p:cNvPr id="1780" name="Google Shape;1780;p6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781" name="Google Shape;1781;p64"/>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
        <p:nvSpPr>
          <p:cNvPr id="1782" name="Google Shape;1782;p64"/>
          <p:cNvSpPr/>
          <p:nvPr/>
        </p:nvSpPr>
        <p:spPr>
          <a:xfrm>
            <a:off x="3149750" y="1697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3" name="Google Shape;1783;p64"/>
          <p:cNvCxnSpPr>
            <a:endCxn id="1782" idx="2"/>
          </p:cNvCxnSpPr>
          <p:nvPr/>
        </p:nvCxnSpPr>
        <p:spPr>
          <a:xfrm flipH="1" rot="10800000">
            <a:off x="1772150" y="1956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84" name="Google Shape;1784;p64"/>
          <p:cNvSpPr/>
          <p:nvPr/>
        </p:nvSpPr>
        <p:spPr>
          <a:xfrm>
            <a:off x="3149750" y="31066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5" name="Google Shape;1785;p64"/>
          <p:cNvCxnSpPr>
            <a:endCxn id="1784" idx="2"/>
          </p:cNvCxnSpPr>
          <p:nvPr/>
        </p:nvCxnSpPr>
        <p:spPr>
          <a:xfrm flipH="1" rot="10800000">
            <a:off x="1772150" y="33657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86" name="Google Shape;1786;p64"/>
          <p:cNvSpPr/>
          <p:nvPr/>
        </p:nvSpPr>
        <p:spPr>
          <a:xfrm>
            <a:off x="3149750" y="24419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7" name="Google Shape;1787;p64"/>
          <p:cNvCxnSpPr>
            <a:endCxn id="1786" idx="2"/>
          </p:cNvCxnSpPr>
          <p:nvPr/>
        </p:nvCxnSpPr>
        <p:spPr>
          <a:xfrm flipH="1" rot="10800000">
            <a:off x="1772150" y="27010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88" name="Google Shape;1788;p64"/>
          <p:cNvSpPr/>
          <p:nvPr/>
        </p:nvSpPr>
        <p:spPr>
          <a:xfrm>
            <a:off x="3149750" y="3771375"/>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9" name="Google Shape;1789;p64"/>
          <p:cNvCxnSpPr>
            <a:endCxn id="1788" idx="2"/>
          </p:cNvCxnSpPr>
          <p:nvPr/>
        </p:nvCxnSpPr>
        <p:spPr>
          <a:xfrm flipH="1" rot="10800000">
            <a:off x="1772150" y="4030425"/>
            <a:ext cx="1377600" cy="13500"/>
          </a:xfrm>
          <a:prstGeom prst="straightConnector1">
            <a:avLst/>
          </a:prstGeom>
          <a:noFill/>
          <a:ln cap="flat" cmpd="sng" w="9525">
            <a:solidFill>
              <a:schemeClr val="dk2"/>
            </a:solidFill>
            <a:prstDash val="solid"/>
            <a:round/>
            <a:headEnd len="med" w="med" type="none"/>
            <a:tailEnd len="med" w="med" type="triangle"/>
          </a:ln>
        </p:spPr>
      </p:cxnSp>
      <p:sp>
        <p:nvSpPr>
          <p:cNvPr id="1790" name="Google Shape;1790;p64"/>
          <p:cNvSpPr/>
          <p:nvPr/>
        </p:nvSpPr>
        <p:spPr>
          <a:xfrm>
            <a:off x="5220375" y="1679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1" name="Google Shape;1791;p64"/>
          <p:cNvCxnSpPr>
            <a:stCxn id="1782" idx="6"/>
            <a:endCxn id="1790" idx="2"/>
          </p:cNvCxnSpPr>
          <p:nvPr/>
        </p:nvCxnSpPr>
        <p:spPr>
          <a:xfrm flipH="1" rot="10800000">
            <a:off x="3669050" y="1938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92" name="Google Shape;1792;p64"/>
          <p:cNvSpPr/>
          <p:nvPr/>
        </p:nvSpPr>
        <p:spPr>
          <a:xfrm>
            <a:off x="5220375" y="30886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64"/>
          <p:cNvCxnSpPr>
            <a:stCxn id="1784" idx="6"/>
            <a:endCxn id="1792" idx="2"/>
          </p:cNvCxnSpPr>
          <p:nvPr/>
        </p:nvCxnSpPr>
        <p:spPr>
          <a:xfrm flipH="1" rot="10800000">
            <a:off x="3669050" y="33477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94" name="Google Shape;1794;p64"/>
          <p:cNvSpPr/>
          <p:nvPr/>
        </p:nvSpPr>
        <p:spPr>
          <a:xfrm>
            <a:off x="5220375" y="24239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5" name="Google Shape;1795;p64"/>
          <p:cNvCxnSpPr>
            <a:stCxn id="1786" idx="6"/>
            <a:endCxn id="1794" idx="2"/>
          </p:cNvCxnSpPr>
          <p:nvPr/>
        </p:nvCxnSpPr>
        <p:spPr>
          <a:xfrm flipH="1" rot="10800000">
            <a:off x="3669050" y="2683025"/>
            <a:ext cx="1551300" cy="18000"/>
          </a:xfrm>
          <a:prstGeom prst="straightConnector1">
            <a:avLst/>
          </a:prstGeom>
          <a:noFill/>
          <a:ln cap="flat" cmpd="sng" w="9525">
            <a:solidFill>
              <a:schemeClr val="dk2"/>
            </a:solidFill>
            <a:prstDash val="solid"/>
            <a:round/>
            <a:headEnd len="med" w="med" type="none"/>
            <a:tailEnd len="med" w="med" type="triangle"/>
          </a:ln>
        </p:spPr>
      </p:cxnSp>
      <p:sp>
        <p:nvSpPr>
          <p:cNvPr id="1796" name="Google Shape;1796;p64"/>
          <p:cNvSpPr/>
          <p:nvPr/>
        </p:nvSpPr>
        <p:spPr>
          <a:xfrm>
            <a:off x="5220375" y="3753363"/>
            <a:ext cx="519300" cy="51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7" name="Google Shape;1797;p64"/>
          <p:cNvCxnSpPr>
            <a:endCxn id="1796" idx="2"/>
          </p:cNvCxnSpPr>
          <p:nvPr/>
        </p:nvCxnSpPr>
        <p:spPr>
          <a:xfrm flipH="1" rot="10800000">
            <a:off x="3842775" y="4012413"/>
            <a:ext cx="1377600" cy="13500"/>
          </a:xfrm>
          <a:prstGeom prst="straightConnector1">
            <a:avLst/>
          </a:prstGeom>
          <a:noFill/>
          <a:ln cap="flat" cmpd="sng" w="9525">
            <a:solidFill>
              <a:schemeClr val="dk2"/>
            </a:solidFill>
            <a:prstDash val="solid"/>
            <a:round/>
            <a:headEnd len="med" w="med" type="none"/>
            <a:tailEnd len="med" w="med" type="triangle"/>
          </a:ln>
        </p:spPr>
      </p:cxnSp>
      <p:cxnSp>
        <p:nvCxnSpPr>
          <p:cNvPr id="1798" name="Google Shape;1798;p64"/>
          <p:cNvCxnSpPr>
            <a:stCxn id="1782" idx="6"/>
            <a:endCxn id="1794" idx="2"/>
          </p:cNvCxnSpPr>
          <p:nvPr/>
        </p:nvCxnSpPr>
        <p:spPr>
          <a:xfrm>
            <a:off x="3669050" y="1956725"/>
            <a:ext cx="1551300" cy="726300"/>
          </a:xfrm>
          <a:prstGeom prst="straightConnector1">
            <a:avLst/>
          </a:prstGeom>
          <a:noFill/>
          <a:ln cap="flat" cmpd="sng" w="9525">
            <a:solidFill>
              <a:schemeClr val="dk2"/>
            </a:solidFill>
            <a:prstDash val="solid"/>
            <a:round/>
            <a:headEnd len="med" w="med" type="none"/>
            <a:tailEnd len="med" w="med" type="triangle"/>
          </a:ln>
        </p:spPr>
      </p:cxnSp>
      <p:cxnSp>
        <p:nvCxnSpPr>
          <p:cNvPr id="1799" name="Google Shape;1799;p64"/>
          <p:cNvCxnSpPr>
            <a:stCxn id="1786" idx="6"/>
          </p:cNvCxnSpPr>
          <p:nvPr/>
        </p:nvCxnSpPr>
        <p:spPr>
          <a:xfrm>
            <a:off x="3669050" y="2701025"/>
            <a:ext cx="1444500" cy="605400"/>
          </a:xfrm>
          <a:prstGeom prst="straightConnector1">
            <a:avLst/>
          </a:prstGeom>
          <a:noFill/>
          <a:ln cap="flat" cmpd="sng" w="9525">
            <a:solidFill>
              <a:schemeClr val="dk2"/>
            </a:solidFill>
            <a:prstDash val="solid"/>
            <a:round/>
            <a:headEnd len="med" w="med" type="none"/>
            <a:tailEnd len="med" w="med" type="triangle"/>
          </a:ln>
        </p:spPr>
      </p:cxnSp>
      <p:cxnSp>
        <p:nvCxnSpPr>
          <p:cNvPr id="1800" name="Google Shape;1800;p64"/>
          <p:cNvCxnSpPr>
            <a:stCxn id="1784" idx="6"/>
          </p:cNvCxnSpPr>
          <p:nvPr/>
        </p:nvCxnSpPr>
        <p:spPr>
          <a:xfrm>
            <a:off x="3669050" y="3365725"/>
            <a:ext cx="1506600" cy="630000"/>
          </a:xfrm>
          <a:prstGeom prst="straightConnector1">
            <a:avLst/>
          </a:prstGeom>
          <a:noFill/>
          <a:ln cap="flat" cmpd="sng" w="9525">
            <a:solidFill>
              <a:schemeClr val="dk2"/>
            </a:solidFill>
            <a:prstDash val="solid"/>
            <a:round/>
            <a:headEnd len="med" w="med" type="none"/>
            <a:tailEnd len="med" w="med" type="triangle"/>
          </a:ln>
        </p:spPr>
      </p:cxnSp>
      <p:cxnSp>
        <p:nvCxnSpPr>
          <p:cNvPr id="1801" name="Google Shape;1801;p64"/>
          <p:cNvCxnSpPr>
            <a:stCxn id="1782" idx="6"/>
            <a:endCxn id="1792" idx="2"/>
          </p:cNvCxnSpPr>
          <p:nvPr/>
        </p:nvCxnSpPr>
        <p:spPr>
          <a:xfrm>
            <a:off x="3669050" y="1956725"/>
            <a:ext cx="1551300" cy="1391100"/>
          </a:xfrm>
          <a:prstGeom prst="straightConnector1">
            <a:avLst/>
          </a:prstGeom>
          <a:noFill/>
          <a:ln cap="flat" cmpd="sng" w="9525">
            <a:solidFill>
              <a:schemeClr val="dk2"/>
            </a:solidFill>
            <a:prstDash val="solid"/>
            <a:round/>
            <a:headEnd len="med" w="med" type="none"/>
            <a:tailEnd len="med" w="med" type="triangle"/>
          </a:ln>
        </p:spPr>
      </p:cxnSp>
      <p:cxnSp>
        <p:nvCxnSpPr>
          <p:cNvPr id="1802" name="Google Shape;1802;p64"/>
          <p:cNvCxnSpPr>
            <a:stCxn id="1782" idx="6"/>
            <a:endCxn id="1796" idx="2"/>
          </p:cNvCxnSpPr>
          <p:nvPr/>
        </p:nvCxnSpPr>
        <p:spPr>
          <a:xfrm>
            <a:off x="3669050" y="1956725"/>
            <a:ext cx="1551300" cy="2055600"/>
          </a:xfrm>
          <a:prstGeom prst="straightConnector1">
            <a:avLst/>
          </a:prstGeom>
          <a:noFill/>
          <a:ln cap="flat" cmpd="sng" w="9525">
            <a:solidFill>
              <a:schemeClr val="dk2"/>
            </a:solidFill>
            <a:prstDash val="solid"/>
            <a:round/>
            <a:headEnd len="med" w="med" type="none"/>
            <a:tailEnd len="med" w="med" type="triangle"/>
          </a:ln>
        </p:spPr>
      </p:cxnSp>
      <p:cxnSp>
        <p:nvCxnSpPr>
          <p:cNvPr id="1803" name="Google Shape;1803;p64"/>
          <p:cNvCxnSpPr>
            <a:stCxn id="1786" idx="6"/>
          </p:cNvCxnSpPr>
          <p:nvPr/>
        </p:nvCxnSpPr>
        <p:spPr>
          <a:xfrm>
            <a:off x="3669050" y="2701025"/>
            <a:ext cx="1444500" cy="1364400"/>
          </a:xfrm>
          <a:prstGeom prst="straightConnector1">
            <a:avLst/>
          </a:prstGeom>
          <a:noFill/>
          <a:ln cap="flat" cmpd="sng" w="9525">
            <a:solidFill>
              <a:schemeClr val="dk2"/>
            </a:solidFill>
            <a:prstDash val="solid"/>
            <a:round/>
            <a:headEnd len="med" w="med" type="none"/>
            <a:tailEnd len="med" w="med" type="triangle"/>
          </a:ln>
        </p:spPr>
      </p:cxnSp>
      <p:cxnSp>
        <p:nvCxnSpPr>
          <p:cNvPr id="1804" name="Google Shape;1804;p64"/>
          <p:cNvCxnSpPr>
            <a:stCxn id="1786" idx="6"/>
          </p:cNvCxnSpPr>
          <p:nvPr/>
        </p:nvCxnSpPr>
        <p:spPr>
          <a:xfrm flipH="1" rot="10800000">
            <a:off x="3669050" y="1937525"/>
            <a:ext cx="1591800" cy="763500"/>
          </a:xfrm>
          <a:prstGeom prst="straightConnector1">
            <a:avLst/>
          </a:prstGeom>
          <a:noFill/>
          <a:ln cap="flat" cmpd="sng" w="9525">
            <a:solidFill>
              <a:schemeClr val="dk2"/>
            </a:solidFill>
            <a:prstDash val="solid"/>
            <a:round/>
            <a:headEnd len="med" w="med" type="none"/>
            <a:tailEnd len="med" w="med" type="triangle"/>
          </a:ln>
        </p:spPr>
      </p:cxnSp>
      <p:cxnSp>
        <p:nvCxnSpPr>
          <p:cNvPr id="1805" name="Google Shape;1805;p64"/>
          <p:cNvCxnSpPr>
            <a:stCxn id="1784" idx="6"/>
            <a:endCxn id="1794" idx="2"/>
          </p:cNvCxnSpPr>
          <p:nvPr/>
        </p:nvCxnSpPr>
        <p:spPr>
          <a:xfrm flipH="1" rot="10800000">
            <a:off x="3669050" y="2682925"/>
            <a:ext cx="1551300" cy="682800"/>
          </a:xfrm>
          <a:prstGeom prst="straightConnector1">
            <a:avLst/>
          </a:prstGeom>
          <a:noFill/>
          <a:ln cap="flat" cmpd="sng" w="9525">
            <a:solidFill>
              <a:schemeClr val="dk2"/>
            </a:solidFill>
            <a:prstDash val="solid"/>
            <a:round/>
            <a:headEnd len="med" w="med" type="none"/>
            <a:tailEnd len="med" w="med" type="triangle"/>
          </a:ln>
        </p:spPr>
      </p:cxnSp>
      <p:cxnSp>
        <p:nvCxnSpPr>
          <p:cNvPr id="1806" name="Google Shape;1806;p64"/>
          <p:cNvCxnSpPr>
            <a:stCxn id="1784" idx="6"/>
            <a:endCxn id="1790" idx="2"/>
          </p:cNvCxnSpPr>
          <p:nvPr/>
        </p:nvCxnSpPr>
        <p:spPr>
          <a:xfrm flipH="1" rot="10800000">
            <a:off x="3669050" y="1938625"/>
            <a:ext cx="1551300" cy="1427100"/>
          </a:xfrm>
          <a:prstGeom prst="straightConnector1">
            <a:avLst/>
          </a:prstGeom>
          <a:noFill/>
          <a:ln cap="flat" cmpd="sng" w="9525">
            <a:solidFill>
              <a:schemeClr val="dk2"/>
            </a:solidFill>
            <a:prstDash val="solid"/>
            <a:round/>
            <a:headEnd len="med" w="med" type="none"/>
            <a:tailEnd len="med" w="med" type="triangle"/>
          </a:ln>
        </p:spPr>
      </p:cxnSp>
      <p:sp>
        <p:nvSpPr>
          <p:cNvPr id="1807" name="Google Shape;1807;p64"/>
          <p:cNvSpPr/>
          <p:nvPr/>
        </p:nvSpPr>
        <p:spPr>
          <a:xfrm>
            <a:off x="5908075" y="19132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5908075" y="26575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5908075" y="335656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5908075" y="4078237"/>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6134700"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6134700"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6134700"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6134700"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6435575" y="19126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6435575" y="2656912"/>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6435575" y="3355950"/>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6435575" y="4077625"/>
            <a:ext cx="105300" cy="10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txBox="1"/>
          <p:nvPr/>
        </p:nvSpPr>
        <p:spPr>
          <a:xfrm>
            <a:off x="624325" y="1763375"/>
            <a:ext cx="8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Prof.Yan</a:t>
            </a:r>
            <a:endParaRPr/>
          </a:p>
        </p:txBody>
      </p:sp>
      <p:sp>
        <p:nvSpPr>
          <p:cNvPr id="1820" name="Google Shape;1820;p64"/>
          <p:cNvSpPr txBox="1"/>
          <p:nvPr/>
        </p:nvSpPr>
        <p:spPr>
          <a:xfrm>
            <a:off x="774350" y="255987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is</a:t>
            </a:r>
            <a:endParaRPr/>
          </a:p>
        </p:txBody>
      </p:sp>
      <p:cxnSp>
        <p:nvCxnSpPr>
          <p:cNvPr id="1821" name="Google Shape;1821;p64"/>
          <p:cNvCxnSpPr>
            <a:stCxn id="1782" idx="4"/>
            <a:endCxn id="1786" idx="0"/>
          </p:cNvCxnSpPr>
          <p:nvPr/>
        </p:nvCxnSpPr>
        <p:spPr>
          <a:xfrm>
            <a:off x="3409400" y="2215775"/>
            <a:ext cx="0" cy="226200"/>
          </a:xfrm>
          <a:prstGeom prst="straightConnector1">
            <a:avLst/>
          </a:prstGeom>
          <a:noFill/>
          <a:ln cap="flat" cmpd="sng" w="9525">
            <a:solidFill>
              <a:schemeClr val="dk2"/>
            </a:solidFill>
            <a:prstDash val="solid"/>
            <a:round/>
            <a:headEnd len="med" w="med" type="none"/>
            <a:tailEnd len="med" w="med" type="triangle"/>
          </a:ln>
        </p:spPr>
      </p:cxnSp>
      <p:cxnSp>
        <p:nvCxnSpPr>
          <p:cNvPr id="1822" name="Google Shape;1822;p64"/>
          <p:cNvCxnSpPr/>
          <p:nvPr/>
        </p:nvCxnSpPr>
        <p:spPr>
          <a:xfrm>
            <a:off x="3382000" y="2911225"/>
            <a:ext cx="0" cy="226200"/>
          </a:xfrm>
          <a:prstGeom prst="straightConnector1">
            <a:avLst/>
          </a:prstGeom>
          <a:noFill/>
          <a:ln cap="flat" cmpd="sng" w="9525">
            <a:solidFill>
              <a:schemeClr val="dk2"/>
            </a:solidFill>
            <a:prstDash val="solid"/>
            <a:round/>
            <a:headEnd len="med" w="med" type="none"/>
            <a:tailEnd len="med" w="med" type="triangle"/>
          </a:ln>
        </p:spPr>
      </p:cxnSp>
      <p:sp>
        <p:nvSpPr>
          <p:cNvPr id="1823" name="Google Shape;1823;p64"/>
          <p:cNvSpPr txBox="1"/>
          <p:nvPr/>
        </p:nvSpPr>
        <p:spPr>
          <a:xfrm>
            <a:off x="819925" y="3183125"/>
            <a:ext cx="4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7" name="Shape 1827"/>
        <p:cNvGrpSpPr/>
        <p:nvPr/>
      </p:nvGrpSpPr>
      <p:grpSpPr>
        <a:xfrm>
          <a:off x="0" y="0"/>
          <a:ext cx="0" cy="0"/>
          <a:chOff x="0" y="0"/>
          <a:chExt cx="0" cy="0"/>
        </a:xfrm>
      </p:grpSpPr>
      <p:sp>
        <p:nvSpPr>
          <p:cNvPr id="1828" name="Google Shape;1828;p65"/>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 </a:t>
            </a:r>
            <a:endParaRPr/>
          </a:p>
        </p:txBody>
      </p:sp>
      <p:pic>
        <p:nvPicPr>
          <p:cNvPr id="1829" name="Google Shape;1829;p65"/>
          <p:cNvPicPr preferRelativeResize="0"/>
          <p:nvPr/>
        </p:nvPicPr>
        <p:blipFill>
          <a:blip r:embed="rId3">
            <a:alphaModFix/>
          </a:blip>
          <a:stretch>
            <a:fillRect/>
          </a:stretch>
        </p:blipFill>
        <p:spPr>
          <a:xfrm>
            <a:off x="396550" y="2345577"/>
            <a:ext cx="8570326" cy="2560375"/>
          </a:xfrm>
          <a:prstGeom prst="rect">
            <a:avLst/>
          </a:prstGeom>
          <a:noFill/>
          <a:ln>
            <a:noFill/>
          </a:ln>
        </p:spPr>
      </p:pic>
      <p:sp>
        <p:nvSpPr>
          <p:cNvPr id="1830" name="Google Shape;1830;p65"/>
          <p:cNvSpPr txBox="1"/>
          <p:nvPr/>
        </p:nvSpPr>
        <p:spPr>
          <a:xfrm>
            <a:off x="458175" y="1268375"/>
            <a:ext cx="610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Existing Algorithms: Sequence Models(LSTM,GRU)</a:t>
            </a:r>
            <a:endParaRPr/>
          </a:p>
        </p:txBody>
      </p:sp>
      <p:sp>
        <p:nvSpPr>
          <p:cNvPr id="1831" name="Google Shape;1831;p6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66"/>
          <p:cNvSpPr txBox="1"/>
          <p:nvPr/>
        </p:nvSpPr>
        <p:spPr>
          <a:xfrm>
            <a:off x="577700" y="215750"/>
            <a:ext cx="6813900" cy="549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Transformer is a stack of encoder and decoder layers.</a:t>
            </a:r>
            <a:endParaRPr b="0" i="0" sz="1400" u="none" cap="none" strike="noStrike">
              <a:solidFill>
                <a:srgbClr val="000000"/>
              </a:solidFill>
              <a:latin typeface="Montserrat"/>
              <a:ea typeface="Montserrat"/>
              <a:cs typeface="Montserrat"/>
              <a:sym typeface="Montserrat"/>
            </a:endParaRPr>
          </a:p>
        </p:txBody>
      </p:sp>
      <p:pic>
        <p:nvPicPr>
          <p:cNvPr id="1837" name="Google Shape;1837;p66"/>
          <p:cNvPicPr preferRelativeResize="0"/>
          <p:nvPr/>
        </p:nvPicPr>
        <p:blipFill rotWithShape="1">
          <a:blip r:embed="rId3">
            <a:alphaModFix/>
          </a:blip>
          <a:srcRect b="0" l="0" r="0" t="0"/>
          <a:stretch/>
        </p:blipFill>
        <p:spPr>
          <a:xfrm>
            <a:off x="1791499" y="864662"/>
            <a:ext cx="5798801" cy="3757075"/>
          </a:xfrm>
          <a:prstGeom prst="rect">
            <a:avLst/>
          </a:prstGeom>
          <a:noFill/>
          <a:ln>
            <a:noFill/>
          </a:ln>
        </p:spPr>
      </p:pic>
      <p:sp>
        <p:nvSpPr>
          <p:cNvPr id="1838" name="Google Shape;1838;p6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67"/>
          <p:cNvSpPr txBox="1"/>
          <p:nvPr/>
        </p:nvSpPr>
        <p:spPr>
          <a:xfrm>
            <a:off x="473275" y="264475"/>
            <a:ext cx="8164200" cy="6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Input/Output embeddings are the combination of word embeddings and positional embedding.</a:t>
            </a:r>
            <a:endParaRPr b="0" i="0" sz="1400" u="none" cap="none" strike="noStrike">
              <a:solidFill>
                <a:srgbClr val="000000"/>
              </a:solidFill>
              <a:latin typeface="Montserrat"/>
              <a:ea typeface="Montserrat"/>
              <a:cs typeface="Montserrat"/>
              <a:sym typeface="Montserrat"/>
            </a:endParaRPr>
          </a:p>
        </p:txBody>
      </p:sp>
      <p:pic>
        <p:nvPicPr>
          <p:cNvPr id="1844" name="Google Shape;1844;p67"/>
          <p:cNvPicPr preferRelativeResize="0"/>
          <p:nvPr/>
        </p:nvPicPr>
        <p:blipFill rotWithShape="1">
          <a:blip r:embed="rId3">
            <a:alphaModFix/>
          </a:blip>
          <a:srcRect b="0" l="0" r="0" t="0"/>
          <a:stretch/>
        </p:blipFill>
        <p:spPr>
          <a:xfrm>
            <a:off x="152400" y="3775000"/>
            <a:ext cx="8839199" cy="975687"/>
          </a:xfrm>
          <a:prstGeom prst="rect">
            <a:avLst/>
          </a:prstGeom>
          <a:noFill/>
          <a:ln>
            <a:noFill/>
          </a:ln>
        </p:spPr>
      </p:pic>
      <p:sp>
        <p:nvSpPr>
          <p:cNvPr id="1845" name="Google Shape;1845;p67"/>
          <p:cNvSpPr txBox="1"/>
          <p:nvPr/>
        </p:nvSpPr>
        <p:spPr>
          <a:xfrm>
            <a:off x="3532075" y="3153225"/>
            <a:ext cx="19872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Word embeddings</a:t>
            </a:r>
            <a:endParaRPr b="0" i="0" sz="1400" u="none" cap="none" strike="noStrike">
              <a:solidFill>
                <a:srgbClr val="000000"/>
              </a:solidFill>
              <a:latin typeface="Montserrat"/>
              <a:ea typeface="Montserrat"/>
              <a:cs typeface="Montserrat"/>
              <a:sym typeface="Montserrat"/>
            </a:endParaRPr>
          </a:p>
        </p:txBody>
      </p:sp>
      <p:sp>
        <p:nvSpPr>
          <p:cNvPr id="1846" name="Google Shape;1846;p67"/>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68"/>
          <p:cNvSpPr txBox="1"/>
          <p:nvPr/>
        </p:nvSpPr>
        <p:spPr>
          <a:xfrm>
            <a:off x="473275" y="264475"/>
            <a:ext cx="8164200" cy="6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Input/Output embeddings are the combination of word embeddings and positional embedding.</a:t>
            </a:r>
            <a:endParaRPr b="0" i="0" sz="1400" u="none" cap="none" strike="noStrike">
              <a:solidFill>
                <a:srgbClr val="000000"/>
              </a:solidFill>
              <a:latin typeface="Montserrat"/>
              <a:ea typeface="Montserrat"/>
              <a:cs typeface="Montserrat"/>
              <a:sym typeface="Montserrat"/>
            </a:endParaRPr>
          </a:p>
        </p:txBody>
      </p:sp>
      <p:sp>
        <p:nvSpPr>
          <p:cNvPr id="1852" name="Google Shape;1852;p68"/>
          <p:cNvSpPr txBox="1"/>
          <p:nvPr/>
        </p:nvSpPr>
        <p:spPr>
          <a:xfrm>
            <a:off x="114675" y="1294900"/>
            <a:ext cx="31776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Positional embeddings</a:t>
            </a:r>
            <a:endParaRPr b="0" i="0" sz="1400" u="none" cap="none" strike="noStrike">
              <a:solidFill>
                <a:srgbClr val="000000"/>
              </a:solidFill>
              <a:latin typeface="Montserrat"/>
              <a:ea typeface="Montserrat"/>
              <a:cs typeface="Montserrat"/>
              <a:sym typeface="Montserrat"/>
            </a:endParaRPr>
          </a:p>
        </p:txBody>
      </p:sp>
      <p:pic>
        <p:nvPicPr>
          <p:cNvPr descr="&#10;\text{PE(pos, i)} = \left\{\begin{matrix} \text{sin}\Bigg(\frac{\text{pos}}{10000^{\Large\text{i/dmodel}}}\Bigg), &amp; \text{if i is even} \\ \text{cos}\Bigg(\frac{\text{pos}}{10000^{\Large\text{(i-1)/dmodel}}}\Bigg), &amp; \text{if i is odd} \end{matrix}\right.&#10;" id="1853" name="Google Shape;1853;p68" title="MathEquation,#000000"/>
          <p:cNvPicPr preferRelativeResize="0"/>
          <p:nvPr/>
        </p:nvPicPr>
        <p:blipFill rotWithShape="1">
          <a:blip r:embed="rId3">
            <a:alphaModFix/>
          </a:blip>
          <a:srcRect b="0" l="0" r="0" t="0"/>
          <a:stretch/>
        </p:blipFill>
        <p:spPr>
          <a:xfrm>
            <a:off x="1338375" y="2071150"/>
            <a:ext cx="5602942" cy="1905000"/>
          </a:xfrm>
          <a:prstGeom prst="rect">
            <a:avLst/>
          </a:prstGeom>
          <a:noFill/>
          <a:ln>
            <a:noFill/>
          </a:ln>
        </p:spPr>
      </p:pic>
      <p:sp>
        <p:nvSpPr>
          <p:cNvPr id="1854" name="Google Shape;1854;p68"/>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69"/>
          <p:cNvSpPr txBox="1"/>
          <p:nvPr/>
        </p:nvSpPr>
        <p:spPr>
          <a:xfrm>
            <a:off x="473275" y="264475"/>
            <a:ext cx="8164200" cy="6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Input/Output embeddings are the combination of word embeddings and positional embedding.</a:t>
            </a:r>
            <a:endParaRPr b="0" i="0" sz="1400" u="none" cap="none" strike="noStrike">
              <a:solidFill>
                <a:srgbClr val="000000"/>
              </a:solidFill>
              <a:latin typeface="Montserrat"/>
              <a:ea typeface="Montserrat"/>
              <a:cs typeface="Montserrat"/>
              <a:sym typeface="Montserrat"/>
            </a:endParaRPr>
          </a:p>
        </p:txBody>
      </p:sp>
      <p:pic>
        <p:nvPicPr>
          <p:cNvPr id="1860" name="Google Shape;1860;p69"/>
          <p:cNvPicPr preferRelativeResize="0"/>
          <p:nvPr/>
        </p:nvPicPr>
        <p:blipFill rotWithShape="1">
          <a:blip r:embed="rId3">
            <a:alphaModFix/>
          </a:blip>
          <a:srcRect b="0" l="0" r="0" t="0"/>
          <a:stretch/>
        </p:blipFill>
        <p:spPr>
          <a:xfrm>
            <a:off x="152400" y="2947875"/>
            <a:ext cx="8839199" cy="1814251"/>
          </a:xfrm>
          <a:prstGeom prst="rect">
            <a:avLst/>
          </a:prstGeom>
          <a:noFill/>
          <a:ln>
            <a:noFill/>
          </a:ln>
        </p:spPr>
      </p:pic>
      <p:sp>
        <p:nvSpPr>
          <p:cNvPr id="1861" name="Google Shape;1861;p69"/>
          <p:cNvSpPr txBox="1"/>
          <p:nvPr/>
        </p:nvSpPr>
        <p:spPr>
          <a:xfrm>
            <a:off x="3398750" y="2526600"/>
            <a:ext cx="30792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Positional Embeddings</a:t>
            </a:r>
            <a:endParaRPr b="0" i="0" sz="1400" u="none" cap="none" strike="noStrike">
              <a:solidFill>
                <a:srgbClr val="000000"/>
              </a:solidFill>
              <a:latin typeface="Montserrat"/>
              <a:ea typeface="Montserrat"/>
              <a:cs typeface="Montserrat"/>
              <a:sym typeface="Montserrat"/>
            </a:endParaRPr>
          </a:p>
        </p:txBody>
      </p:sp>
      <p:sp>
        <p:nvSpPr>
          <p:cNvPr id="1862" name="Google Shape;1862;p69"/>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6" name="Shape 1866"/>
        <p:cNvGrpSpPr/>
        <p:nvPr/>
      </p:nvGrpSpPr>
      <p:grpSpPr>
        <a:xfrm>
          <a:off x="0" y="0"/>
          <a:ext cx="0" cy="0"/>
          <a:chOff x="0" y="0"/>
          <a:chExt cx="0" cy="0"/>
        </a:xfrm>
      </p:grpSpPr>
      <p:sp>
        <p:nvSpPr>
          <p:cNvPr id="1867" name="Google Shape;1867;p70"/>
          <p:cNvSpPr txBox="1"/>
          <p:nvPr/>
        </p:nvSpPr>
        <p:spPr>
          <a:xfrm>
            <a:off x="473275" y="264475"/>
            <a:ext cx="8164200" cy="61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Input/Output embeddings are the combination of word embeddings and positional embedding.</a:t>
            </a:r>
            <a:endParaRPr b="0" i="0" sz="1400" u="none" cap="none" strike="noStrike">
              <a:solidFill>
                <a:srgbClr val="000000"/>
              </a:solidFill>
              <a:latin typeface="Montserrat"/>
              <a:ea typeface="Montserrat"/>
              <a:cs typeface="Montserrat"/>
              <a:sym typeface="Montserrat"/>
            </a:endParaRPr>
          </a:p>
        </p:txBody>
      </p:sp>
      <p:pic>
        <p:nvPicPr>
          <p:cNvPr id="1868" name="Google Shape;1868;p70"/>
          <p:cNvPicPr preferRelativeResize="0"/>
          <p:nvPr/>
        </p:nvPicPr>
        <p:blipFill rotWithShape="1">
          <a:blip r:embed="rId3">
            <a:alphaModFix/>
          </a:blip>
          <a:srcRect b="0" l="0" r="0" t="0"/>
          <a:stretch/>
        </p:blipFill>
        <p:spPr>
          <a:xfrm>
            <a:off x="152400" y="2523875"/>
            <a:ext cx="8839199" cy="2267814"/>
          </a:xfrm>
          <a:prstGeom prst="rect">
            <a:avLst/>
          </a:prstGeom>
          <a:noFill/>
          <a:ln>
            <a:noFill/>
          </a:ln>
        </p:spPr>
      </p:pic>
      <p:sp>
        <p:nvSpPr>
          <p:cNvPr id="1869" name="Google Shape;1869;p70"/>
          <p:cNvSpPr txBox="1"/>
          <p:nvPr/>
        </p:nvSpPr>
        <p:spPr>
          <a:xfrm>
            <a:off x="3363850" y="2043575"/>
            <a:ext cx="2605200" cy="43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Input/Output Embeddings</a:t>
            </a:r>
            <a:endParaRPr b="0" i="0" sz="1400" u="none" cap="none" strike="noStrike">
              <a:solidFill>
                <a:srgbClr val="000000"/>
              </a:solidFill>
              <a:latin typeface="Montserrat"/>
              <a:ea typeface="Montserrat"/>
              <a:cs typeface="Montserrat"/>
              <a:sym typeface="Montserrat"/>
            </a:endParaRPr>
          </a:p>
        </p:txBody>
      </p:sp>
      <p:sp>
        <p:nvSpPr>
          <p:cNvPr id="1870" name="Google Shape;1870;p7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71"/>
          <p:cNvPicPr preferRelativeResize="0"/>
          <p:nvPr/>
        </p:nvPicPr>
        <p:blipFill rotWithShape="1">
          <a:blip r:embed="rId3">
            <a:alphaModFix/>
          </a:blip>
          <a:srcRect b="0" l="0" r="0" t="0"/>
          <a:stretch/>
        </p:blipFill>
        <p:spPr>
          <a:xfrm>
            <a:off x="2285988" y="990563"/>
            <a:ext cx="4761425" cy="3802725"/>
          </a:xfrm>
          <a:prstGeom prst="rect">
            <a:avLst/>
          </a:prstGeom>
          <a:noFill/>
          <a:ln>
            <a:noFill/>
          </a:ln>
        </p:spPr>
      </p:pic>
      <p:sp>
        <p:nvSpPr>
          <p:cNvPr id="1876" name="Google Shape;1876;p71"/>
          <p:cNvSpPr txBox="1"/>
          <p:nvPr/>
        </p:nvSpPr>
        <p:spPr>
          <a:xfrm>
            <a:off x="758650" y="327125"/>
            <a:ext cx="6145800" cy="38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Query, Key and Values Intuition</a:t>
            </a:r>
            <a:endParaRPr b="0" i="0" sz="1400" u="none" cap="none" strike="noStrike">
              <a:solidFill>
                <a:srgbClr val="000000"/>
              </a:solidFill>
              <a:latin typeface="Montserrat"/>
              <a:ea typeface="Montserrat"/>
              <a:cs typeface="Montserrat"/>
              <a:sym typeface="Montserrat"/>
            </a:endParaRPr>
          </a:p>
        </p:txBody>
      </p:sp>
      <p:sp>
        <p:nvSpPr>
          <p:cNvPr id="1877" name="Google Shape;1877;p7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72"/>
          <p:cNvSpPr txBox="1"/>
          <p:nvPr/>
        </p:nvSpPr>
        <p:spPr>
          <a:xfrm>
            <a:off x="528975" y="215775"/>
            <a:ext cx="69531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Query, Key and Value in a Transformer Network</a:t>
            </a:r>
            <a:endParaRPr b="0" i="0" sz="1400" u="none" cap="none" strike="noStrike">
              <a:solidFill>
                <a:srgbClr val="000000"/>
              </a:solidFill>
              <a:latin typeface="Montserrat"/>
              <a:ea typeface="Montserrat"/>
              <a:cs typeface="Montserrat"/>
              <a:sym typeface="Montserrat"/>
            </a:endParaRPr>
          </a:p>
        </p:txBody>
      </p:sp>
      <p:pic>
        <p:nvPicPr>
          <p:cNvPr id="1883" name="Google Shape;1883;p72"/>
          <p:cNvPicPr preferRelativeResize="0"/>
          <p:nvPr/>
        </p:nvPicPr>
        <p:blipFill rotWithShape="1">
          <a:blip r:embed="rId3">
            <a:alphaModFix/>
          </a:blip>
          <a:srcRect b="0" l="0" r="0" t="0"/>
          <a:stretch/>
        </p:blipFill>
        <p:spPr>
          <a:xfrm>
            <a:off x="1654475" y="1524000"/>
            <a:ext cx="5095875" cy="2095500"/>
          </a:xfrm>
          <a:prstGeom prst="rect">
            <a:avLst/>
          </a:prstGeom>
          <a:noFill/>
          <a:ln>
            <a:noFill/>
          </a:ln>
        </p:spPr>
      </p:pic>
      <p:sp>
        <p:nvSpPr>
          <p:cNvPr id="1884" name="Google Shape;1884;p7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Google Shape;94;p19"/>
          <p:cNvSpPr txBox="1"/>
          <p:nvPr/>
        </p:nvSpPr>
        <p:spPr>
          <a:xfrm>
            <a:off x="830918" y="1896314"/>
            <a:ext cx="7630500" cy="1138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1" lang="en" sz="4800">
                <a:solidFill>
                  <a:schemeClr val="lt1"/>
                </a:solidFill>
                <a:latin typeface="Montserrat"/>
                <a:ea typeface="Montserrat"/>
                <a:cs typeface="Montserrat"/>
                <a:sym typeface="Montserrat"/>
              </a:rPr>
              <a:t>Machine Learning</a:t>
            </a:r>
            <a:endParaRPr b="1" i="0" sz="4800" u="none" cap="none" strike="noStrike">
              <a:solidFill>
                <a:schemeClr val="lt1"/>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8" name="Shape 1888"/>
        <p:cNvGrpSpPr/>
        <p:nvPr/>
      </p:nvGrpSpPr>
      <p:grpSpPr>
        <a:xfrm>
          <a:off x="0" y="0"/>
          <a:ext cx="0" cy="0"/>
          <a:chOff x="0" y="0"/>
          <a:chExt cx="0" cy="0"/>
        </a:xfrm>
      </p:grpSpPr>
      <p:sp>
        <p:nvSpPr>
          <p:cNvPr id="1889" name="Google Shape;1889;p73"/>
          <p:cNvSpPr txBox="1"/>
          <p:nvPr/>
        </p:nvSpPr>
        <p:spPr>
          <a:xfrm>
            <a:off x="445450" y="299275"/>
            <a:ext cx="7649100" cy="50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Attention is the weighted sum of values where the weights assigned to each value is the similarity score between the query and the key.</a:t>
            </a:r>
            <a:endParaRPr b="0" i="0" sz="1400" u="none" cap="none" strike="noStrike">
              <a:solidFill>
                <a:srgbClr val="000000"/>
              </a:solidFill>
              <a:latin typeface="Montserrat"/>
              <a:ea typeface="Montserrat"/>
              <a:cs typeface="Montserrat"/>
              <a:sym typeface="Montserrat"/>
            </a:endParaRPr>
          </a:p>
        </p:txBody>
      </p:sp>
      <p:sp>
        <p:nvSpPr>
          <p:cNvPr id="1890" name="Google Shape;1890;p73"/>
          <p:cNvSpPr/>
          <p:nvPr/>
        </p:nvSpPr>
        <p:spPr>
          <a:xfrm>
            <a:off x="1909350" y="1816613"/>
            <a:ext cx="5053800" cy="2181300"/>
          </a:xfrm>
          <a:prstGeom prst="flowChartAlternateProcess">
            <a:avLst/>
          </a:prstGeom>
          <a:solidFill>
            <a:srgbClr val="F5F5F5"/>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73"/>
          <p:cNvSpPr/>
          <p:nvPr/>
        </p:nvSpPr>
        <p:spPr>
          <a:xfrm>
            <a:off x="2223300" y="2000788"/>
            <a:ext cx="687300" cy="389400"/>
          </a:xfrm>
          <a:prstGeom prst="flowChartAlternateProcess">
            <a:avLst/>
          </a:prstGeom>
          <a:solidFill>
            <a:srgbClr val="DAE8FC"/>
          </a:solidFill>
          <a:ln cap="flat" cmpd="sng" w="9525">
            <a:solidFill>
              <a:srgbClr val="6C8E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Key 1</a:t>
            </a:r>
            <a:endParaRPr b="0" i="0" sz="1400" u="none" cap="none" strike="noStrike">
              <a:solidFill>
                <a:srgbClr val="073763"/>
              </a:solidFill>
              <a:latin typeface="Montserrat"/>
              <a:ea typeface="Montserrat"/>
              <a:cs typeface="Montserrat"/>
              <a:sym typeface="Montserrat"/>
            </a:endParaRPr>
          </a:p>
        </p:txBody>
      </p:sp>
      <p:sp>
        <p:nvSpPr>
          <p:cNvPr id="1892" name="Google Shape;1892;p73"/>
          <p:cNvSpPr/>
          <p:nvPr/>
        </p:nvSpPr>
        <p:spPr>
          <a:xfrm>
            <a:off x="3207350" y="2000788"/>
            <a:ext cx="720900" cy="389400"/>
          </a:xfrm>
          <a:prstGeom prst="flowChartAlternateProcess">
            <a:avLst/>
          </a:prstGeom>
          <a:solidFill>
            <a:srgbClr val="DAE8FC"/>
          </a:solidFill>
          <a:ln cap="flat" cmpd="sng" w="9525">
            <a:solidFill>
              <a:srgbClr val="6C8E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Key 2</a:t>
            </a:r>
            <a:endParaRPr b="0" i="0" sz="1400" u="none" cap="none" strike="noStrike">
              <a:solidFill>
                <a:srgbClr val="073763"/>
              </a:solidFill>
              <a:latin typeface="Montserrat"/>
              <a:ea typeface="Montserrat"/>
              <a:cs typeface="Montserrat"/>
              <a:sym typeface="Montserrat"/>
            </a:endParaRPr>
          </a:p>
        </p:txBody>
      </p:sp>
      <p:sp>
        <p:nvSpPr>
          <p:cNvPr id="1893" name="Google Shape;1893;p73"/>
          <p:cNvSpPr/>
          <p:nvPr/>
        </p:nvSpPr>
        <p:spPr>
          <a:xfrm>
            <a:off x="3125200" y="3175738"/>
            <a:ext cx="915600" cy="621600"/>
          </a:xfrm>
          <a:prstGeom prst="flowChartAlternateProcess">
            <a:avLst/>
          </a:prstGeom>
          <a:solidFill>
            <a:srgbClr val="E1D5E7"/>
          </a:solidFill>
          <a:ln cap="flat" cmpd="sng" w="9525">
            <a:solidFill>
              <a:srgbClr val="9673A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Value 2</a:t>
            </a:r>
            <a:endParaRPr b="0" i="0" sz="1400" u="none" cap="none" strike="noStrike">
              <a:solidFill>
                <a:srgbClr val="073763"/>
              </a:solidFill>
              <a:latin typeface="Montserrat"/>
              <a:ea typeface="Montserrat"/>
              <a:cs typeface="Montserrat"/>
              <a:sym typeface="Montserrat"/>
            </a:endParaRPr>
          </a:p>
        </p:txBody>
      </p:sp>
      <p:sp>
        <p:nvSpPr>
          <p:cNvPr id="1894" name="Google Shape;1894;p73"/>
          <p:cNvSpPr/>
          <p:nvPr/>
        </p:nvSpPr>
        <p:spPr>
          <a:xfrm>
            <a:off x="4225000" y="2001013"/>
            <a:ext cx="750300" cy="389400"/>
          </a:xfrm>
          <a:prstGeom prst="flowChartAlternateProcess">
            <a:avLst/>
          </a:prstGeom>
          <a:solidFill>
            <a:srgbClr val="DAE8FC"/>
          </a:solidFill>
          <a:ln cap="flat" cmpd="sng" w="9525">
            <a:solidFill>
              <a:srgbClr val="6C8E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Key 3</a:t>
            </a:r>
            <a:endParaRPr b="0" i="0" sz="1400" u="none" cap="none" strike="noStrike">
              <a:solidFill>
                <a:srgbClr val="073763"/>
              </a:solidFill>
              <a:latin typeface="Montserrat"/>
              <a:ea typeface="Montserrat"/>
              <a:cs typeface="Montserrat"/>
              <a:sym typeface="Montserrat"/>
            </a:endParaRPr>
          </a:p>
        </p:txBody>
      </p:sp>
      <p:sp>
        <p:nvSpPr>
          <p:cNvPr id="1895" name="Google Shape;1895;p73"/>
          <p:cNvSpPr/>
          <p:nvPr/>
        </p:nvSpPr>
        <p:spPr>
          <a:xfrm>
            <a:off x="4156750" y="3175513"/>
            <a:ext cx="915600" cy="621600"/>
          </a:xfrm>
          <a:prstGeom prst="flowChartAlternateProcess">
            <a:avLst/>
          </a:prstGeom>
          <a:solidFill>
            <a:srgbClr val="E1D5E7"/>
          </a:solidFill>
          <a:ln cap="flat" cmpd="sng" w="9525">
            <a:solidFill>
              <a:srgbClr val="9673A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Value 3</a:t>
            </a:r>
            <a:endParaRPr b="0" i="0" sz="1400" u="none" cap="none" strike="noStrike">
              <a:solidFill>
                <a:srgbClr val="073763"/>
              </a:solidFill>
              <a:latin typeface="Montserrat"/>
              <a:ea typeface="Montserrat"/>
              <a:cs typeface="Montserrat"/>
              <a:sym typeface="Montserrat"/>
            </a:endParaRPr>
          </a:p>
        </p:txBody>
      </p:sp>
      <p:sp>
        <p:nvSpPr>
          <p:cNvPr id="1896" name="Google Shape;1896;p73"/>
          <p:cNvSpPr/>
          <p:nvPr/>
        </p:nvSpPr>
        <p:spPr>
          <a:xfrm>
            <a:off x="2140450" y="3175738"/>
            <a:ext cx="868800" cy="621600"/>
          </a:xfrm>
          <a:prstGeom prst="flowChartAlternateProcess">
            <a:avLst/>
          </a:prstGeom>
          <a:solidFill>
            <a:srgbClr val="E1D5E7"/>
          </a:solidFill>
          <a:ln cap="flat" cmpd="sng" w="9525">
            <a:solidFill>
              <a:srgbClr val="9673A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Value 1</a:t>
            </a:r>
            <a:endParaRPr b="0" i="0" sz="1400" u="none" cap="none" strike="noStrike">
              <a:solidFill>
                <a:srgbClr val="073763"/>
              </a:solidFill>
              <a:latin typeface="Montserrat"/>
              <a:ea typeface="Montserrat"/>
              <a:cs typeface="Montserrat"/>
              <a:sym typeface="Montserrat"/>
            </a:endParaRPr>
          </a:p>
        </p:txBody>
      </p:sp>
      <p:cxnSp>
        <p:nvCxnSpPr>
          <p:cNvPr id="1897" name="Google Shape;1897;p73"/>
          <p:cNvCxnSpPr>
            <a:stCxn id="1891" idx="2"/>
            <a:endCxn id="1896" idx="0"/>
          </p:cNvCxnSpPr>
          <p:nvPr/>
        </p:nvCxnSpPr>
        <p:spPr>
          <a:xfrm>
            <a:off x="2566950" y="2390188"/>
            <a:ext cx="7800" cy="785700"/>
          </a:xfrm>
          <a:prstGeom prst="straightConnector1">
            <a:avLst/>
          </a:prstGeom>
          <a:noFill/>
          <a:ln cap="flat" cmpd="sng" w="9525">
            <a:solidFill>
              <a:srgbClr val="5B0F00"/>
            </a:solidFill>
            <a:prstDash val="solid"/>
            <a:round/>
            <a:headEnd len="sm" w="sm" type="none"/>
            <a:tailEnd len="med" w="med" type="triangle"/>
          </a:ln>
        </p:spPr>
      </p:cxnSp>
      <p:cxnSp>
        <p:nvCxnSpPr>
          <p:cNvPr id="1898" name="Google Shape;1898;p73"/>
          <p:cNvCxnSpPr>
            <a:stCxn id="1892" idx="2"/>
            <a:endCxn id="1893" idx="0"/>
          </p:cNvCxnSpPr>
          <p:nvPr/>
        </p:nvCxnSpPr>
        <p:spPr>
          <a:xfrm>
            <a:off x="3567800" y="2390188"/>
            <a:ext cx="15300" cy="785700"/>
          </a:xfrm>
          <a:prstGeom prst="straightConnector1">
            <a:avLst/>
          </a:prstGeom>
          <a:noFill/>
          <a:ln cap="flat" cmpd="sng" w="9525">
            <a:solidFill>
              <a:srgbClr val="5B0F00"/>
            </a:solidFill>
            <a:prstDash val="solid"/>
            <a:round/>
            <a:headEnd len="sm" w="sm" type="none"/>
            <a:tailEnd len="med" w="med" type="triangle"/>
          </a:ln>
        </p:spPr>
      </p:cxnSp>
      <p:sp>
        <p:nvSpPr>
          <p:cNvPr id="1899" name="Google Shape;1899;p73"/>
          <p:cNvSpPr/>
          <p:nvPr/>
        </p:nvSpPr>
        <p:spPr>
          <a:xfrm>
            <a:off x="5934900" y="2000788"/>
            <a:ext cx="750300" cy="389400"/>
          </a:xfrm>
          <a:prstGeom prst="flowChartAlternateProcess">
            <a:avLst/>
          </a:prstGeom>
          <a:solidFill>
            <a:srgbClr val="DAE8FC"/>
          </a:solidFill>
          <a:ln cap="flat" cmpd="sng" w="9525">
            <a:solidFill>
              <a:srgbClr val="6C8E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Key n</a:t>
            </a:r>
            <a:endParaRPr b="0" i="0" sz="1400" u="none" cap="none" strike="noStrike">
              <a:solidFill>
                <a:srgbClr val="073763"/>
              </a:solidFill>
              <a:latin typeface="Montserrat"/>
              <a:ea typeface="Montserrat"/>
              <a:cs typeface="Montserrat"/>
              <a:sym typeface="Montserrat"/>
            </a:endParaRPr>
          </a:p>
        </p:txBody>
      </p:sp>
      <p:sp>
        <p:nvSpPr>
          <p:cNvPr id="1900" name="Google Shape;1900;p73"/>
          <p:cNvSpPr/>
          <p:nvPr/>
        </p:nvSpPr>
        <p:spPr>
          <a:xfrm>
            <a:off x="5852250" y="3175738"/>
            <a:ext cx="915600" cy="621600"/>
          </a:xfrm>
          <a:prstGeom prst="flowChartAlternateProcess">
            <a:avLst/>
          </a:prstGeom>
          <a:solidFill>
            <a:srgbClr val="E1D5E7"/>
          </a:solidFill>
          <a:ln cap="flat" cmpd="sng" w="9525">
            <a:solidFill>
              <a:srgbClr val="9673A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Value n</a:t>
            </a:r>
            <a:endParaRPr b="0" i="0" sz="1400" u="none" cap="none" strike="noStrike">
              <a:solidFill>
                <a:srgbClr val="073763"/>
              </a:solidFill>
              <a:latin typeface="Montserrat"/>
              <a:ea typeface="Montserrat"/>
              <a:cs typeface="Montserrat"/>
              <a:sym typeface="Montserrat"/>
            </a:endParaRPr>
          </a:p>
        </p:txBody>
      </p:sp>
      <p:cxnSp>
        <p:nvCxnSpPr>
          <p:cNvPr id="1901" name="Google Shape;1901;p73"/>
          <p:cNvCxnSpPr>
            <a:stCxn id="1899" idx="2"/>
            <a:endCxn id="1900" idx="0"/>
          </p:cNvCxnSpPr>
          <p:nvPr/>
        </p:nvCxnSpPr>
        <p:spPr>
          <a:xfrm>
            <a:off x="6310050" y="2390188"/>
            <a:ext cx="0" cy="785700"/>
          </a:xfrm>
          <a:prstGeom prst="straightConnector1">
            <a:avLst/>
          </a:prstGeom>
          <a:noFill/>
          <a:ln cap="flat" cmpd="sng" w="9525">
            <a:solidFill>
              <a:srgbClr val="5B0F00"/>
            </a:solidFill>
            <a:prstDash val="solid"/>
            <a:round/>
            <a:headEnd len="sm" w="sm" type="none"/>
            <a:tailEnd len="med" w="med" type="triangle"/>
          </a:ln>
        </p:spPr>
      </p:cxnSp>
      <p:sp>
        <p:nvSpPr>
          <p:cNvPr id="1902" name="Google Shape;1902;p73"/>
          <p:cNvSpPr/>
          <p:nvPr/>
        </p:nvSpPr>
        <p:spPr>
          <a:xfrm>
            <a:off x="616800" y="2472163"/>
            <a:ext cx="868800" cy="621600"/>
          </a:xfrm>
          <a:prstGeom prst="flowChartAlternateProcess">
            <a:avLst/>
          </a:prstGeom>
          <a:solidFill>
            <a:srgbClr val="FFCCCC"/>
          </a:solidFill>
          <a:ln cap="flat" cmpd="sng" w="9525">
            <a:solidFill>
              <a:srgbClr val="36393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Query</a:t>
            </a:r>
            <a:endParaRPr b="0" i="0" sz="1400" u="none" cap="none" strike="noStrike">
              <a:solidFill>
                <a:srgbClr val="073763"/>
              </a:solidFill>
              <a:latin typeface="Montserrat"/>
              <a:ea typeface="Montserrat"/>
              <a:cs typeface="Montserrat"/>
              <a:sym typeface="Montserrat"/>
            </a:endParaRPr>
          </a:p>
        </p:txBody>
      </p:sp>
      <p:sp>
        <p:nvSpPr>
          <p:cNvPr id="1903" name="Google Shape;1903;p73"/>
          <p:cNvSpPr/>
          <p:nvPr/>
        </p:nvSpPr>
        <p:spPr>
          <a:xfrm>
            <a:off x="7386900" y="2472088"/>
            <a:ext cx="1140300" cy="621600"/>
          </a:xfrm>
          <a:prstGeom prst="flowChartAlternateProcess">
            <a:avLst/>
          </a:prstGeom>
          <a:solidFill>
            <a:srgbClr val="B0E3E6"/>
          </a:solidFill>
          <a:ln cap="flat" cmpd="sng" w="9525">
            <a:solidFill>
              <a:srgbClr val="0E808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73763"/>
                </a:solidFill>
                <a:latin typeface="Montserrat"/>
                <a:ea typeface="Montserrat"/>
                <a:cs typeface="Montserrat"/>
                <a:sym typeface="Montserrat"/>
              </a:rPr>
              <a:t>Attention Value</a:t>
            </a:r>
            <a:endParaRPr b="0" i="0" sz="1400" u="none" cap="none" strike="noStrike">
              <a:solidFill>
                <a:srgbClr val="073763"/>
              </a:solidFill>
              <a:latin typeface="Montserrat"/>
              <a:ea typeface="Montserrat"/>
              <a:cs typeface="Montserrat"/>
              <a:sym typeface="Montserrat"/>
            </a:endParaRPr>
          </a:p>
        </p:txBody>
      </p:sp>
      <p:cxnSp>
        <p:nvCxnSpPr>
          <p:cNvPr id="1904" name="Google Shape;1904;p73"/>
          <p:cNvCxnSpPr>
            <a:stCxn id="1902" idx="3"/>
            <a:endCxn id="1903" idx="1"/>
          </p:cNvCxnSpPr>
          <p:nvPr/>
        </p:nvCxnSpPr>
        <p:spPr>
          <a:xfrm>
            <a:off x="1485600" y="2782963"/>
            <a:ext cx="5901300" cy="0"/>
          </a:xfrm>
          <a:prstGeom prst="straightConnector1">
            <a:avLst/>
          </a:prstGeom>
          <a:noFill/>
          <a:ln cap="flat" cmpd="sng" w="9525">
            <a:solidFill>
              <a:srgbClr val="5B0F00"/>
            </a:solidFill>
            <a:prstDash val="solid"/>
            <a:round/>
            <a:headEnd len="sm" w="sm" type="none"/>
            <a:tailEnd len="med" w="med" type="triangle"/>
          </a:ln>
        </p:spPr>
      </p:cxnSp>
      <p:sp>
        <p:nvSpPr>
          <p:cNvPr id="1905" name="Google Shape;1905;p73"/>
          <p:cNvSpPr txBox="1"/>
          <p:nvPr/>
        </p:nvSpPr>
        <p:spPr>
          <a:xfrm>
            <a:off x="5087150" y="1608088"/>
            <a:ext cx="750300" cy="1644000"/>
          </a:xfrm>
          <a:prstGeom prst="rect">
            <a:avLst/>
          </a:prstGeom>
          <a:noFill/>
          <a:ln cap="flat" cmpd="sng" w="9525">
            <a:solidFill>
              <a:srgbClr val="FFFFFF"/>
            </a:solidFill>
            <a:prstDash val="dot"/>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0" lang="en" sz="4500" u="none" cap="none" strike="noStrike">
                <a:solidFill>
                  <a:srgbClr val="6C8EBF"/>
                </a:solidFill>
                <a:latin typeface="Montserrat"/>
                <a:ea typeface="Montserrat"/>
                <a:cs typeface="Montserrat"/>
                <a:sym typeface="Montserrat"/>
              </a:rPr>
              <a:t>….</a:t>
            </a:r>
            <a:endParaRPr b="0" i="0" sz="4500" u="none" cap="none" strike="noStrike">
              <a:solidFill>
                <a:srgbClr val="6C8EB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t/>
            </a:r>
            <a:endParaRPr b="0" i="0" sz="4500" u="none" cap="none" strike="noStrike">
              <a:solidFill>
                <a:srgbClr val="6C8EB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4500"/>
              <a:buFont typeface="Arial"/>
              <a:buNone/>
            </a:pPr>
            <a:r>
              <a:rPr b="0" i="0" lang="en" sz="4500" u="none" cap="none" strike="noStrike">
                <a:solidFill>
                  <a:srgbClr val="9673A6"/>
                </a:solidFill>
                <a:latin typeface="Montserrat"/>
                <a:ea typeface="Montserrat"/>
                <a:cs typeface="Montserrat"/>
                <a:sym typeface="Montserrat"/>
              </a:rPr>
              <a:t>….</a:t>
            </a:r>
            <a:endParaRPr b="0" i="0" sz="4500" u="none" cap="none" strike="noStrike">
              <a:solidFill>
                <a:srgbClr val="9673A6"/>
              </a:solidFill>
              <a:latin typeface="Montserrat"/>
              <a:ea typeface="Montserrat"/>
              <a:cs typeface="Montserrat"/>
              <a:sym typeface="Montserrat"/>
            </a:endParaRPr>
          </a:p>
        </p:txBody>
      </p:sp>
      <p:cxnSp>
        <p:nvCxnSpPr>
          <p:cNvPr id="1906" name="Google Shape;1906;p73"/>
          <p:cNvCxnSpPr>
            <a:stCxn id="1894" idx="2"/>
            <a:endCxn id="1895" idx="0"/>
          </p:cNvCxnSpPr>
          <p:nvPr/>
        </p:nvCxnSpPr>
        <p:spPr>
          <a:xfrm>
            <a:off x="4600150" y="2390413"/>
            <a:ext cx="14400" cy="785100"/>
          </a:xfrm>
          <a:prstGeom prst="straightConnector1">
            <a:avLst/>
          </a:prstGeom>
          <a:noFill/>
          <a:ln cap="flat" cmpd="sng" w="9525">
            <a:solidFill>
              <a:srgbClr val="5B0F00"/>
            </a:solidFill>
            <a:prstDash val="solid"/>
            <a:round/>
            <a:headEnd len="sm" w="sm" type="none"/>
            <a:tailEnd len="med" w="med" type="triangle"/>
          </a:ln>
        </p:spPr>
      </p:cxnSp>
      <p:cxnSp>
        <p:nvCxnSpPr>
          <p:cNvPr id="1907" name="Google Shape;1907;p73"/>
          <p:cNvCxnSpPr>
            <a:stCxn id="1902" idx="0"/>
            <a:endCxn id="1891" idx="0"/>
          </p:cNvCxnSpPr>
          <p:nvPr/>
        </p:nvCxnSpPr>
        <p:spPr>
          <a:xfrm rot="-5400000">
            <a:off x="1573500" y="1478563"/>
            <a:ext cx="471300" cy="1515900"/>
          </a:xfrm>
          <a:prstGeom prst="curvedConnector3">
            <a:avLst>
              <a:gd fmla="val 150541" name="adj1"/>
            </a:avLst>
          </a:prstGeom>
          <a:noFill/>
          <a:ln cap="flat" cmpd="sng" w="9525">
            <a:solidFill>
              <a:srgbClr val="674EA7"/>
            </a:solidFill>
            <a:prstDash val="solid"/>
            <a:round/>
            <a:headEnd len="sm" w="sm" type="none"/>
            <a:tailEnd len="med" w="med" type="stealth"/>
          </a:ln>
        </p:spPr>
      </p:cxnSp>
      <p:cxnSp>
        <p:nvCxnSpPr>
          <p:cNvPr id="1908" name="Google Shape;1908;p73"/>
          <p:cNvCxnSpPr>
            <a:stCxn id="1902" idx="0"/>
            <a:endCxn id="1892" idx="0"/>
          </p:cNvCxnSpPr>
          <p:nvPr/>
        </p:nvCxnSpPr>
        <p:spPr>
          <a:xfrm rot="-5400000">
            <a:off x="2073900" y="978163"/>
            <a:ext cx="471300" cy="2516700"/>
          </a:xfrm>
          <a:prstGeom prst="curvedConnector3">
            <a:avLst>
              <a:gd fmla="val 150541" name="adj1"/>
            </a:avLst>
          </a:prstGeom>
          <a:noFill/>
          <a:ln cap="flat" cmpd="sng" w="9525">
            <a:solidFill>
              <a:srgbClr val="674EA7"/>
            </a:solidFill>
            <a:prstDash val="solid"/>
            <a:round/>
            <a:headEnd len="sm" w="sm" type="none"/>
            <a:tailEnd len="med" w="med" type="stealth"/>
          </a:ln>
        </p:spPr>
      </p:cxnSp>
      <p:cxnSp>
        <p:nvCxnSpPr>
          <p:cNvPr id="1909" name="Google Shape;1909;p73"/>
          <p:cNvCxnSpPr>
            <a:stCxn id="1902" idx="0"/>
            <a:endCxn id="1894" idx="0"/>
          </p:cNvCxnSpPr>
          <p:nvPr/>
        </p:nvCxnSpPr>
        <p:spPr>
          <a:xfrm rot="-5400000">
            <a:off x="2590200" y="462163"/>
            <a:ext cx="471000" cy="3549000"/>
          </a:xfrm>
          <a:prstGeom prst="curvedConnector3">
            <a:avLst>
              <a:gd fmla="val 150589" name="adj1"/>
            </a:avLst>
          </a:prstGeom>
          <a:noFill/>
          <a:ln cap="flat" cmpd="sng" w="9525">
            <a:solidFill>
              <a:srgbClr val="674EA7"/>
            </a:solidFill>
            <a:prstDash val="solid"/>
            <a:round/>
            <a:headEnd len="sm" w="sm" type="none"/>
            <a:tailEnd len="med" w="med" type="stealth"/>
          </a:ln>
        </p:spPr>
      </p:cxnSp>
      <p:cxnSp>
        <p:nvCxnSpPr>
          <p:cNvPr id="1910" name="Google Shape;1910;p73"/>
          <p:cNvCxnSpPr>
            <a:stCxn id="1902" idx="0"/>
            <a:endCxn id="1899" idx="0"/>
          </p:cNvCxnSpPr>
          <p:nvPr/>
        </p:nvCxnSpPr>
        <p:spPr>
          <a:xfrm rot="-5400000">
            <a:off x="3445050" y="-392987"/>
            <a:ext cx="471300" cy="5259000"/>
          </a:xfrm>
          <a:prstGeom prst="curvedConnector3">
            <a:avLst>
              <a:gd fmla="val 150541" name="adj1"/>
            </a:avLst>
          </a:prstGeom>
          <a:noFill/>
          <a:ln cap="flat" cmpd="sng" w="9525">
            <a:solidFill>
              <a:srgbClr val="674EA7"/>
            </a:solidFill>
            <a:prstDash val="solid"/>
            <a:round/>
            <a:headEnd len="sm" w="sm" type="none"/>
            <a:tailEnd len="med" w="med" type="stealth"/>
          </a:ln>
        </p:spPr>
      </p:cxnSp>
      <p:pic>
        <p:nvPicPr>
          <p:cNvPr descr="\alpha_2" id="1911" name="Google Shape;1911;p73" title="MathEquation,#000000"/>
          <p:cNvPicPr preferRelativeResize="0"/>
          <p:nvPr/>
        </p:nvPicPr>
        <p:blipFill rotWithShape="1">
          <a:blip r:embed="rId3">
            <a:alphaModFix/>
          </a:blip>
          <a:srcRect b="0" l="0" r="0" t="0"/>
          <a:stretch/>
        </p:blipFill>
        <p:spPr>
          <a:xfrm>
            <a:off x="2355175" y="1560775"/>
            <a:ext cx="275090" cy="190500"/>
          </a:xfrm>
          <a:prstGeom prst="rect">
            <a:avLst/>
          </a:prstGeom>
          <a:noFill/>
          <a:ln>
            <a:noFill/>
          </a:ln>
        </p:spPr>
      </p:pic>
      <p:pic>
        <p:nvPicPr>
          <p:cNvPr descr="\alpha_1" id="1912" name="Google Shape;1912;p73" title="MathEquation,#000000"/>
          <p:cNvPicPr preferRelativeResize="0"/>
          <p:nvPr/>
        </p:nvPicPr>
        <p:blipFill rotWithShape="1">
          <a:blip r:embed="rId4">
            <a:alphaModFix/>
          </a:blip>
          <a:srcRect b="0" l="0" r="0" t="0"/>
          <a:stretch/>
        </p:blipFill>
        <p:spPr>
          <a:xfrm>
            <a:off x="1210500" y="1682250"/>
            <a:ext cx="275090" cy="190500"/>
          </a:xfrm>
          <a:prstGeom prst="rect">
            <a:avLst/>
          </a:prstGeom>
          <a:noFill/>
          <a:ln>
            <a:noFill/>
          </a:ln>
        </p:spPr>
      </p:pic>
      <p:pic>
        <p:nvPicPr>
          <p:cNvPr descr="\alpha_3" id="1913" name="Google Shape;1913;p73" title="MathEquation,#000000"/>
          <p:cNvPicPr preferRelativeResize="0"/>
          <p:nvPr/>
        </p:nvPicPr>
        <p:blipFill rotWithShape="1">
          <a:blip r:embed="rId5">
            <a:alphaModFix/>
          </a:blip>
          <a:srcRect b="0" l="0" r="0" t="0"/>
          <a:stretch/>
        </p:blipFill>
        <p:spPr>
          <a:xfrm>
            <a:off x="3237425" y="1560775"/>
            <a:ext cx="256998" cy="190500"/>
          </a:xfrm>
          <a:prstGeom prst="rect">
            <a:avLst/>
          </a:prstGeom>
          <a:noFill/>
          <a:ln>
            <a:noFill/>
          </a:ln>
        </p:spPr>
      </p:pic>
      <p:pic>
        <p:nvPicPr>
          <p:cNvPr descr="\alpha_n" id="1914" name="Google Shape;1914;p73" title="MathEquation,#000000"/>
          <p:cNvPicPr preferRelativeResize="0"/>
          <p:nvPr/>
        </p:nvPicPr>
        <p:blipFill rotWithShape="1">
          <a:blip r:embed="rId6">
            <a:alphaModFix/>
          </a:blip>
          <a:srcRect b="0" l="0" r="0" t="0"/>
          <a:stretch/>
        </p:blipFill>
        <p:spPr>
          <a:xfrm>
            <a:off x="5129025" y="1560775"/>
            <a:ext cx="293076" cy="190499"/>
          </a:xfrm>
          <a:prstGeom prst="rect">
            <a:avLst/>
          </a:prstGeom>
          <a:noFill/>
          <a:ln>
            <a:noFill/>
          </a:ln>
        </p:spPr>
      </p:pic>
      <p:pic>
        <p:nvPicPr>
          <p:cNvPr descr="\text{Attention value} = \alpha_1*\text{value}_1+\alpha_ 2*\text{value}_2+\alpha_3*\text{value}_3+ ..+ \alpha_n*\text{value}_n " id="1915" name="Google Shape;1915;p73" title="MathEquation,#000000"/>
          <p:cNvPicPr preferRelativeResize="0"/>
          <p:nvPr/>
        </p:nvPicPr>
        <p:blipFill rotWithShape="1">
          <a:blip r:embed="rId7">
            <a:alphaModFix/>
          </a:blip>
          <a:srcRect b="0" l="0" r="0" t="0"/>
          <a:stretch/>
        </p:blipFill>
        <p:spPr>
          <a:xfrm>
            <a:off x="901725" y="4321525"/>
            <a:ext cx="7006896" cy="254000"/>
          </a:xfrm>
          <a:prstGeom prst="rect">
            <a:avLst/>
          </a:prstGeom>
          <a:noFill/>
          <a:ln>
            <a:noFill/>
          </a:ln>
        </p:spPr>
      </p:pic>
      <p:sp>
        <p:nvSpPr>
          <p:cNvPr id="1916" name="Google Shape;1916;p73"/>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1000"/>
                                        <p:tgtEl>
                                          <p:spTgt spid="1902"/>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1000"/>
                                        <p:tgtEl>
                                          <p:spTgt spid="19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8"/>
                                        </p:tgtEl>
                                        <p:attrNameLst>
                                          <p:attrName>style.visibility</p:attrName>
                                        </p:attrNameLst>
                                      </p:cBhvr>
                                      <p:to>
                                        <p:strVal val="visible"/>
                                      </p:to>
                                    </p:set>
                                    <p:animEffect filter="fade" transition="in">
                                      <p:cBhvr>
                                        <p:cTn dur="1000"/>
                                        <p:tgtEl>
                                          <p:spTgt spid="1908"/>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1000"/>
                                        <p:tgtEl>
                                          <p:spTgt spid="19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9"/>
                                        </p:tgtEl>
                                        <p:attrNameLst>
                                          <p:attrName>style.visibility</p:attrName>
                                        </p:attrNameLst>
                                      </p:cBhvr>
                                      <p:to>
                                        <p:strVal val="visible"/>
                                      </p:to>
                                    </p:set>
                                    <p:animEffect filter="fade" transition="in">
                                      <p:cBhvr>
                                        <p:cTn dur="1000"/>
                                        <p:tgtEl>
                                          <p:spTgt spid="1909"/>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1000"/>
                                        <p:tgtEl>
                                          <p:spTgt spid="19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10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1000"/>
                                        <p:tgtEl>
                                          <p:spTgt spid="1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4"/>
                                        </p:tgtEl>
                                        <p:attrNameLst>
                                          <p:attrName>style.visibility</p:attrName>
                                        </p:attrNameLst>
                                      </p:cBhvr>
                                      <p:to>
                                        <p:strVal val="visible"/>
                                      </p:to>
                                    </p:set>
                                    <p:animEffect filter="fade" transition="in">
                                      <p:cBhvr>
                                        <p:cTn dur="1000"/>
                                        <p:tgtEl>
                                          <p:spTgt spid="1904"/>
                                        </p:tgtEl>
                                      </p:cBhvr>
                                    </p:animEffect>
                                  </p:childTnLst>
                                </p:cTn>
                              </p:par>
                              <p:par>
                                <p:cTn fill="hold" nodeType="withEffect" presetClass="entr" presetID="10" presetSubtype="0">
                                  <p:stCondLst>
                                    <p:cond delay="0"/>
                                  </p:stCondLst>
                                  <p:childTnLst>
                                    <p:set>
                                      <p:cBhvr>
                                        <p:cTn dur="1" fill="hold">
                                          <p:stCondLst>
                                            <p:cond delay="0"/>
                                          </p:stCondLst>
                                        </p:cTn>
                                        <p:tgtEl>
                                          <p:spTgt spid="1903"/>
                                        </p:tgtEl>
                                        <p:attrNameLst>
                                          <p:attrName>style.visibility</p:attrName>
                                        </p:attrNameLst>
                                      </p:cBhvr>
                                      <p:to>
                                        <p:strVal val="visible"/>
                                      </p:to>
                                    </p:set>
                                    <p:animEffect filter="fade" transition="in">
                                      <p:cBhvr>
                                        <p:cTn dur="1000"/>
                                        <p:tgtEl>
                                          <p:spTgt spid="19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5"/>
                                        </p:tgtEl>
                                        <p:attrNameLst>
                                          <p:attrName>style.visibility</p:attrName>
                                        </p:attrNameLst>
                                      </p:cBhvr>
                                      <p:to>
                                        <p:strVal val="visible"/>
                                      </p:to>
                                    </p:set>
                                    <p:animEffect filter="fade" transition="in">
                                      <p:cBhvr>
                                        <p:cTn dur="1000"/>
                                        <p:tgtEl>
                                          <p:spTgt spid="19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0" name="Shape 1920"/>
        <p:cNvGrpSpPr/>
        <p:nvPr/>
      </p:nvGrpSpPr>
      <p:grpSpPr>
        <a:xfrm>
          <a:off x="0" y="0"/>
          <a:ext cx="0" cy="0"/>
          <a:chOff x="0" y="0"/>
          <a:chExt cx="0" cy="0"/>
        </a:xfrm>
      </p:grpSpPr>
      <p:sp>
        <p:nvSpPr>
          <p:cNvPr id="1921" name="Google Shape;1921;p74"/>
          <p:cNvSpPr/>
          <p:nvPr/>
        </p:nvSpPr>
        <p:spPr>
          <a:xfrm>
            <a:off x="889675" y="796144"/>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22" name="Google Shape;1922;p74"/>
          <p:cNvSpPr/>
          <p:nvPr/>
        </p:nvSpPr>
        <p:spPr>
          <a:xfrm>
            <a:off x="889675" y="1141117"/>
            <a:ext cx="886800" cy="242400"/>
          </a:xfrm>
          <a:prstGeom prst="rect">
            <a:avLst/>
          </a:prstGeom>
          <a:solidFill>
            <a:srgbClr val="B4A7D6"/>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animal</a:t>
            </a:r>
            <a:endParaRPr b="0" i="0" sz="1500" u="none" cap="none" strike="noStrike">
              <a:solidFill>
                <a:srgbClr val="20124D"/>
              </a:solidFill>
              <a:latin typeface="Montserrat"/>
              <a:ea typeface="Montserrat"/>
              <a:cs typeface="Montserrat"/>
              <a:sym typeface="Montserrat"/>
            </a:endParaRPr>
          </a:p>
        </p:txBody>
      </p:sp>
      <p:sp>
        <p:nvSpPr>
          <p:cNvPr id="1923" name="Google Shape;1923;p74"/>
          <p:cNvSpPr/>
          <p:nvPr/>
        </p:nvSpPr>
        <p:spPr>
          <a:xfrm>
            <a:off x="889675" y="1486110"/>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didn’t</a:t>
            </a:r>
            <a:endParaRPr b="0" i="0" sz="1500" u="none" cap="none" strike="noStrike">
              <a:solidFill>
                <a:srgbClr val="20124D"/>
              </a:solidFill>
              <a:latin typeface="Montserrat"/>
              <a:ea typeface="Montserrat"/>
              <a:cs typeface="Montserrat"/>
              <a:sym typeface="Montserrat"/>
            </a:endParaRPr>
          </a:p>
        </p:txBody>
      </p:sp>
      <p:sp>
        <p:nvSpPr>
          <p:cNvPr id="1924" name="Google Shape;1924;p74"/>
          <p:cNvSpPr/>
          <p:nvPr/>
        </p:nvSpPr>
        <p:spPr>
          <a:xfrm>
            <a:off x="889675" y="1831093"/>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cross</a:t>
            </a:r>
            <a:endParaRPr b="0" i="0" sz="1500" u="none" cap="none" strike="noStrike">
              <a:solidFill>
                <a:srgbClr val="20124D"/>
              </a:solidFill>
              <a:latin typeface="Montserrat"/>
              <a:ea typeface="Montserrat"/>
              <a:cs typeface="Montserrat"/>
              <a:sym typeface="Montserrat"/>
            </a:endParaRPr>
          </a:p>
        </p:txBody>
      </p:sp>
      <p:sp>
        <p:nvSpPr>
          <p:cNvPr id="1925" name="Google Shape;1925;p74"/>
          <p:cNvSpPr/>
          <p:nvPr/>
        </p:nvSpPr>
        <p:spPr>
          <a:xfrm>
            <a:off x="889675" y="2176077"/>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26" name="Google Shape;1926;p74"/>
          <p:cNvSpPr/>
          <p:nvPr/>
        </p:nvSpPr>
        <p:spPr>
          <a:xfrm>
            <a:off x="889675" y="2521049"/>
            <a:ext cx="886800" cy="242400"/>
          </a:xfrm>
          <a:prstGeom prst="rect">
            <a:avLst/>
          </a:prstGeom>
          <a:solidFill>
            <a:srgbClr val="8E7CC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street</a:t>
            </a:r>
            <a:endParaRPr b="0" i="0" sz="1500" u="none" cap="none" strike="noStrike">
              <a:solidFill>
                <a:srgbClr val="20124D"/>
              </a:solidFill>
              <a:latin typeface="Montserrat"/>
              <a:ea typeface="Montserrat"/>
              <a:cs typeface="Montserrat"/>
              <a:sym typeface="Montserrat"/>
            </a:endParaRPr>
          </a:p>
        </p:txBody>
      </p:sp>
      <p:sp>
        <p:nvSpPr>
          <p:cNvPr id="1927" name="Google Shape;1927;p74"/>
          <p:cNvSpPr/>
          <p:nvPr/>
        </p:nvSpPr>
        <p:spPr>
          <a:xfrm>
            <a:off x="889675" y="2866043"/>
            <a:ext cx="10074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because</a:t>
            </a:r>
            <a:endParaRPr b="0" i="0" sz="1500" u="none" cap="none" strike="noStrike">
              <a:solidFill>
                <a:srgbClr val="20124D"/>
              </a:solidFill>
              <a:latin typeface="Montserrat"/>
              <a:ea typeface="Montserrat"/>
              <a:cs typeface="Montserrat"/>
              <a:sym typeface="Montserrat"/>
            </a:endParaRPr>
          </a:p>
        </p:txBody>
      </p:sp>
      <p:sp>
        <p:nvSpPr>
          <p:cNvPr id="1928" name="Google Shape;1928;p74"/>
          <p:cNvSpPr/>
          <p:nvPr/>
        </p:nvSpPr>
        <p:spPr>
          <a:xfrm>
            <a:off x="889675" y="3211026"/>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it</a:t>
            </a:r>
            <a:endParaRPr b="0" i="0" sz="1500" u="none" cap="none" strike="noStrike">
              <a:solidFill>
                <a:srgbClr val="20124D"/>
              </a:solidFill>
              <a:latin typeface="Montserrat"/>
              <a:ea typeface="Montserrat"/>
              <a:cs typeface="Montserrat"/>
              <a:sym typeface="Montserrat"/>
            </a:endParaRPr>
          </a:p>
        </p:txBody>
      </p:sp>
      <p:sp>
        <p:nvSpPr>
          <p:cNvPr id="1929" name="Google Shape;1929;p74"/>
          <p:cNvSpPr/>
          <p:nvPr/>
        </p:nvSpPr>
        <p:spPr>
          <a:xfrm>
            <a:off x="889675" y="3556009"/>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was</a:t>
            </a:r>
            <a:endParaRPr b="0" i="0" sz="1500" u="none" cap="none" strike="noStrike">
              <a:solidFill>
                <a:srgbClr val="20124D"/>
              </a:solidFill>
              <a:latin typeface="Montserrat"/>
              <a:ea typeface="Montserrat"/>
              <a:cs typeface="Montserrat"/>
              <a:sym typeface="Montserrat"/>
            </a:endParaRPr>
          </a:p>
        </p:txBody>
      </p:sp>
      <p:sp>
        <p:nvSpPr>
          <p:cNvPr id="1930" name="Google Shape;1930;p74"/>
          <p:cNvSpPr/>
          <p:nvPr/>
        </p:nvSpPr>
        <p:spPr>
          <a:xfrm>
            <a:off x="889675" y="3900981"/>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too</a:t>
            </a:r>
            <a:endParaRPr b="0" i="0" sz="1500" u="none" cap="none" strike="noStrike">
              <a:solidFill>
                <a:srgbClr val="20124D"/>
              </a:solidFill>
              <a:latin typeface="Montserrat"/>
              <a:ea typeface="Montserrat"/>
              <a:cs typeface="Montserrat"/>
              <a:sym typeface="Montserrat"/>
            </a:endParaRPr>
          </a:p>
        </p:txBody>
      </p:sp>
      <p:sp>
        <p:nvSpPr>
          <p:cNvPr id="1931" name="Google Shape;1931;p74"/>
          <p:cNvSpPr/>
          <p:nvPr/>
        </p:nvSpPr>
        <p:spPr>
          <a:xfrm>
            <a:off x="889675" y="4245975"/>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wide</a:t>
            </a:r>
            <a:endParaRPr b="0" i="0" sz="1500" u="none" cap="none" strike="noStrike">
              <a:solidFill>
                <a:srgbClr val="20124D"/>
              </a:solidFill>
              <a:latin typeface="Montserrat"/>
              <a:ea typeface="Montserrat"/>
              <a:cs typeface="Montserrat"/>
              <a:sym typeface="Montserrat"/>
            </a:endParaRPr>
          </a:p>
        </p:txBody>
      </p:sp>
      <p:sp>
        <p:nvSpPr>
          <p:cNvPr id="1932" name="Google Shape;1932;p74"/>
          <p:cNvSpPr/>
          <p:nvPr/>
        </p:nvSpPr>
        <p:spPr>
          <a:xfrm>
            <a:off x="889675" y="4590958"/>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t>
            </a:r>
            <a:endParaRPr b="0" i="0" sz="1500" u="none" cap="none" strike="noStrike">
              <a:solidFill>
                <a:srgbClr val="20124D"/>
              </a:solidFill>
              <a:latin typeface="Montserrat"/>
              <a:ea typeface="Montserrat"/>
              <a:cs typeface="Montserrat"/>
              <a:sym typeface="Montserrat"/>
            </a:endParaRPr>
          </a:p>
        </p:txBody>
      </p:sp>
      <p:sp>
        <p:nvSpPr>
          <p:cNvPr id="1933" name="Google Shape;1933;p74"/>
          <p:cNvSpPr/>
          <p:nvPr/>
        </p:nvSpPr>
        <p:spPr>
          <a:xfrm>
            <a:off x="6735399" y="796134"/>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34" name="Google Shape;1934;p74"/>
          <p:cNvSpPr/>
          <p:nvPr/>
        </p:nvSpPr>
        <p:spPr>
          <a:xfrm>
            <a:off x="6735399" y="1141106"/>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animal</a:t>
            </a:r>
            <a:endParaRPr b="0" i="0" sz="1500" u="none" cap="none" strike="noStrike">
              <a:solidFill>
                <a:srgbClr val="20124D"/>
              </a:solidFill>
              <a:latin typeface="Montserrat"/>
              <a:ea typeface="Montserrat"/>
              <a:cs typeface="Montserrat"/>
              <a:sym typeface="Montserrat"/>
            </a:endParaRPr>
          </a:p>
        </p:txBody>
      </p:sp>
      <p:sp>
        <p:nvSpPr>
          <p:cNvPr id="1935" name="Google Shape;1935;p74"/>
          <p:cNvSpPr/>
          <p:nvPr/>
        </p:nvSpPr>
        <p:spPr>
          <a:xfrm>
            <a:off x="6735399" y="1486100"/>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didn’t</a:t>
            </a:r>
            <a:endParaRPr b="0" i="0" sz="1500" u="none" cap="none" strike="noStrike">
              <a:solidFill>
                <a:srgbClr val="20124D"/>
              </a:solidFill>
              <a:latin typeface="Montserrat"/>
              <a:ea typeface="Montserrat"/>
              <a:cs typeface="Montserrat"/>
              <a:sym typeface="Montserrat"/>
            </a:endParaRPr>
          </a:p>
        </p:txBody>
      </p:sp>
      <p:sp>
        <p:nvSpPr>
          <p:cNvPr id="1936" name="Google Shape;1936;p74"/>
          <p:cNvSpPr/>
          <p:nvPr/>
        </p:nvSpPr>
        <p:spPr>
          <a:xfrm>
            <a:off x="6735399" y="1831083"/>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cross</a:t>
            </a:r>
            <a:endParaRPr b="0" i="0" sz="1500" u="none" cap="none" strike="noStrike">
              <a:solidFill>
                <a:srgbClr val="20124D"/>
              </a:solidFill>
              <a:latin typeface="Montserrat"/>
              <a:ea typeface="Montserrat"/>
              <a:cs typeface="Montserrat"/>
              <a:sym typeface="Montserrat"/>
            </a:endParaRPr>
          </a:p>
        </p:txBody>
      </p:sp>
      <p:sp>
        <p:nvSpPr>
          <p:cNvPr id="1937" name="Google Shape;1937;p74"/>
          <p:cNvSpPr/>
          <p:nvPr/>
        </p:nvSpPr>
        <p:spPr>
          <a:xfrm>
            <a:off x="6735399" y="2176066"/>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38" name="Google Shape;1938;p74"/>
          <p:cNvSpPr/>
          <p:nvPr/>
        </p:nvSpPr>
        <p:spPr>
          <a:xfrm>
            <a:off x="6735399" y="2521039"/>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street</a:t>
            </a:r>
            <a:endParaRPr b="0" i="0" sz="1500" u="none" cap="none" strike="noStrike">
              <a:solidFill>
                <a:srgbClr val="20124D"/>
              </a:solidFill>
              <a:latin typeface="Montserrat"/>
              <a:ea typeface="Montserrat"/>
              <a:cs typeface="Montserrat"/>
              <a:sym typeface="Montserrat"/>
            </a:endParaRPr>
          </a:p>
        </p:txBody>
      </p:sp>
      <p:sp>
        <p:nvSpPr>
          <p:cNvPr id="1939" name="Google Shape;1939;p74"/>
          <p:cNvSpPr/>
          <p:nvPr/>
        </p:nvSpPr>
        <p:spPr>
          <a:xfrm>
            <a:off x="6735399" y="2866032"/>
            <a:ext cx="10074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because</a:t>
            </a:r>
            <a:endParaRPr b="0" i="0" sz="1500" u="none" cap="none" strike="noStrike">
              <a:solidFill>
                <a:srgbClr val="20124D"/>
              </a:solidFill>
              <a:latin typeface="Montserrat"/>
              <a:ea typeface="Montserrat"/>
              <a:cs typeface="Montserrat"/>
              <a:sym typeface="Montserrat"/>
            </a:endParaRPr>
          </a:p>
        </p:txBody>
      </p:sp>
      <p:sp>
        <p:nvSpPr>
          <p:cNvPr id="1940" name="Google Shape;1940;p74"/>
          <p:cNvSpPr/>
          <p:nvPr/>
        </p:nvSpPr>
        <p:spPr>
          <a:xfrm>
            <a:off x="6735399" y="3211015"/>
            <a:ext cx="886800" cy="242400"/>
          </a:xfrm>
          <a:prstGeom prst="rect">
            <a:avLst/>
          </a:prstGeom>
          <a:solidFill>
            <a:srgbClr val="8E7CC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it</a:t>
            </a:r>
            <a:endParaRPr b="0" i="0" sz="1500" u="none" cap="none" strike="noStrike">
              <a:solidFill>
                <a:srgbClr val="20124D"/>
              </a:solidFill>
              <a:latin typeface="Montserrat"/>
              <a:ea typeface="Montserrat"/>
              <a:cs typeface="Montserrat"/>
              <a:sym typeface="Montserrat"/>
            </a:endParaRPr>
          </a:p>
        </p:txBody>
      </p:sp>
      <p:sp>
        <p:nvSpPr>
          <p:cNvPr id="1941" name="Google Shape;1941;p74"/>
          <p:cNvSpPr/>
          <p:nvPr/>
        </p:nvSpPr>
        <p:spPr>
          <a:xfrm>
            <a:off x="6735399" y="3555998"/>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was</a:t>
            </a:r>
            <a:endParaRPr b="0" i="0" sz="1500" u="none" cap="none" strike="noStrike">
              <a:solidFill>
                <a:srgbClr val="20124D"/>
              </a:solidFill>
              <a:latin typeface="Montserrat"/>
              <a:ea typeface="Montserrat"/>
              <a:cs typeface="Montserrat"/>
              <a:sym typeface="Montserrat"/>
            </a:endParaRPr>
          </a:p>
        </p:txBody>
      </p:sp>
      <p:sp>
        <p:nvSpPr>
          <p:cNvPr id="1942" name="Google Shape;1942;p74"/>
          <p:cNvSpPr/>
          <p:nvPr/>
        </p:nvSpPr>
        <p:spPr>
          <a:xfrm>
            <a:off x="6735399" y="3900971"/>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too</a:t>
            </a:r>
            <a:endParaRPr b="0" i="0" sz="1500" u="none" cap="none" strike="noStrike">
              <a:solidFill>
                <a:srgbClr val="20124D"/>
              </a:solidFill>
              <a:latin typeface="Montserrat"/>
              <a:ea typeface="Montserrat"/>
              <a:cs typeface="Montserrat"/>
              <a:sym typeface="Montserrat"/>
            </a:endParaRPr>
          </a:p>
        </p:txBody>
      </p:sp>
      <p:sp>
        <p:nvSpPr>
          <p:cNvPr id="1943" name="Google Shape;1943;p74"/>
          <p:cNvSpPr/>
          <p:nvPr/>
        </p:nvSpPr>
        <p:spPr>
          <a:xfrm>
            <a:off x="6735399" y="4245965"/>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tired</a:t>
            </a:r>
            <a:endParaRPr b="0" i="0" sz="1500" u="none" cap="none" strike="noStrike">
              <a:solidFill>
                <a:srgbClr val="20124D"/>
              </a:solidFill>
              <a:latin typeface="Montserrat"/>
              <a:ea typeface="Montserrat"/>
              <a:cs typeface="Montserrat"/>
              <a:sym typeface="Montserrat"/>
            </a:endParaRPr>
          </a:p>
        </p:txBody>
      </p:sp>
      <p:sp>
        <p:nvSpPr>
          <p:cNvPr id="1944" name="Google Shape;1944;p74"/>
          <p:cNvSpPr/>
          <p:nvPr/>
        </p:nvSpPr>
        <p:spPr>
          <a:xfrm>
            <a:off x="6735399" y="4590948"/>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t>
            </a:r>
            <a:endParaRPr b="0" i="0" sz="1500" u="none" cap="none" strike="noStrike">
              <a:solidFill>
                <a:srgbClr val="20124D"/>
              </a:solidFill>
              <a:latin typeface="Montserrat"/>
              <a:ea typeface="Montserrat"/>
              <a:cs typeface="Montserrat"/>
              <a:sym typeface="Montserrat"/>
            </a:endParaRPr>
          </a:p>
        </p:txBody>
      </p:sp>
      <p:sp>
        <p:nvSpPr>
          <p:cNvPr id="1945" name="Google Shape;1945;p74"/>
          <p:cNvSpPr/>
          <p:nvPr/>
        </p:nvSpPr>
        <p:spPr>
          <a:xfrm>
            <a:off x="2974167" y="764248"/>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46" name="Google Shape;1946;p74"/>
          <p:cNvSpPr/>
          <p:nvPr/>
        </p:nvSpPr>
        <p:spPr>
          <a:xfrm>
            <a:off x="2974167" y="1109221"/>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animal</a:t>
            </a:r>
            <a:endParaRPr b="0" i="0" sz="1500" u="none" cap="none" strike="noStrike">
              <a:solidFill>
                <a:srgbClr val="20124D"/>
              </a:solidFill>
              <a:latin typeface="Montserrat"/>
              <a:ea typeface="Montserrat"/>
              <a:cs typeface="Montserrat"/>
              <a:sym typeface="Montserrat"/>
            </a:endParaRPr>
          </a:p>
        </p:txBody>
      </p:sp>
      <p:sp>
        <p:nvSpPr>
          <p:cNvPr id="1947" name="Google Shape;1947;p74"/>
          <p:cNvSpPr/>
          <p:nvPr/>
        </p:nvSpPr>
        <p:spPr>
          <a:xfrm>
            <a:off x="2974167" y="1454214"/>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didn’t</a:t>
            </a:r>
            <a:endParaRPr b="0" i="0" sz="1500" u="none" cap="none" strike="noStrike">
              <a:solidFill>
                <a:srgbClr val="20124D"/>
              </a:solidFill>
              <a:latin typeface="Montserrat"/>
              <a:ea typeface="Montserrat"/>
              <a:cs typeface="Montserrat"/>
              <a:sym typeface="Montserrat"/>
            </a:endParaRPr>
          </a:p>
        </p:txBody>
      </p:sp>
      <p:sp>
        <p:nvSpPr>
          <p:cNvPr id="1948" name="Google Shape;1948;p74"/>
          <p:cNvSpPr/>
          <p:nvPr/>
        </p:nvSpPr>
        <p:spPr>
          <a:xfrm>
            <a:off x="2974167" y="1799197"/>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cross</a:t>
            </a:r>
            <a:endParaRPr b="0" i="0" sz="1500" u="none" cap="none" strike="noStrike">
              <a:solidFill>
                <a:srgbClr val="20124D"/>
              </a:solidFill>
              <a:latin typeface="Montserrat"/>
              <a:ea typeface="Montserrat"/>
              <a:cs typeface="Montserrat"/>
              <a:sym typeface="Montserrat"/>
            </a:endParaRPr>
          </a:p>
        </p:txBody>
      </p:sp>
      <p:sp>
        <p:nvSpPr>
          <p:cNvPr id="1949" name="Google Shape;1949;p74"/>
          <p:cNvSpPr/>
          <p:nvPr/>
        </p:nvSpPr>
        <p:spPr>
          <a:xfrm>
            <a:off x="2974167" y="2144180"/>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50" name="Google Shape;1950;p74"/>
          <p:cNvSpPr/>
          <p:nvPr/>
        </p:nvSpPr>
        <p:spPr>
          <a:xfrm>
            <a:off x="2974167" y="2489153"/>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street</a:t>
            </a:r>
            <a:endParaRPr b="0" i="0" sz="1500" u="none" cap="none" strike="noStrike">
              <a:solidFill>
                <a:srgbClr val="20124D"/>
              </a:solidFill>
              <a:latin typeface="Montserrat"/>
              <a:ea typeface="Montserrat"/>
              <a:cs typeface="Montserrat"/>
              <a:sym typeface="Montserrat"/>
            </a:endParaRPr>
          </a:p>
        </p:txBody>
      </p:sp>
      <p:sp>
        <p:nvSpPr>
          <p:cNvPr id="1951" name="Google Shape;1951;p74"/>
          <p:cNvSpPr/>
          <p:nvPr/>
        </p:nvSpPr>
        <p:spPr>
          <a:xfrm>
            <a:off x="2974167" y="2834147"/>
            <a:ext cx="10074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because</a:t>
            </a:r>
            <a:endParaRPr b="0" i="0" sz="1500" u="none" cap="none" strike="noStrike">
              <a:solidFill>
                <a:srgbClr val="20124D"/>
              </a:solidFill>
              <a:latin typeface="Montserrat"/>
              <a:ea typeface="Montserrat"/>
              <a:cs typeface="Montserrat"/>
              <a:sym typeface="Montserrat"/>
            </a:endParaRPr>
          </a:p>
        </p:txBody>
      </p:sp>
      <p:sp>
        <p:nvSpPr>
          <p:cNvPr id="1952" name="Google Shape;1952;p74"/>
          <p:cNvSpPr/>
          <p:nvPr/>
        </p:nvSpPr>
        <p:spPr>
          <a:xfrm>
            <a:off x="2974167" y="3179130"/>
            <a:ext cx="886800" cy="242400"/>
          </a:xfrm>
          <a:prstGeom prst="rect">
            <a:avLst/>
          </a:prstGeom>
          <a:solidFill>
            <a:srgbClr val="8E7CC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it</a:t>
            </a:r>
            <a:endParaRPr b="0" i="0" sz="1500" u="none" cap="none" strike="noStrike">
              <a:solidFill>
                <a:srgbClr val="20124D"/>
              </a:solidFill>
              <a:latin typeface="Montserrat"/>
              <a:ea typeface="Montserrat"/>
              <a:cs typeface="Montserrat"/>
              <a:sym typeface="Montserrat"/>
            </a:endParaRPr>
          </a:p>
        </p:txBody>
      </p:sp>
      <p:sp>
        <p:nvSpPr>
          <p:cNvPr id="1953" name="Google Shape;1953;p74"/>
          <p:cNvSpPr/>
          <p:nvPr/>
        </p:nvSpPr>
        <p:spPr>
          <a:xfrm>
            <a:off x="2974167" y="3524113"/>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was</a:t>
            </a:r>
            <a:endParaRPr b="0" i="0" sz="1500" u="none" cap="none" strike="noStrike">
              <a:solidFill>
                <a:srgbClr val="20124D"/>
              </a:solidFill>
              <a:latin typeface="Montserrat"/>
              <a:ea typeface="Montserrat"/>
              <a:cs typeface="Montserrat"/>
              <a:sym typeface="Montserrat"/>
            </a:endParaRPr>
          </a:p>
        </p:txBody>
      </p:sp>
      <p:sp>
        <p:nvSpPr>
          <p:cNvPr id="1954" name="Google Shape;1954;p74"/>
          <p:cNvSpPr/>
          <p:nvPr/>
        </p:nvSpPr>
        <p:spPr>
          <a:xfrm>
            <a:off x="2974167" y="3869085"/>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too</a:t>
            </a:r>
            <a:endParaRPr b="0" i="0" sz="1500" u="none" cap="none" strike="noStrike">
              <a:solidFill>
                <a:srgbClr val="20124D"/>
              </a:solidFill>
              <a:latin typeface="Montserrat"/>
              <a:ea typeface="Montserrat"/>
              <a:cs typeface="Montserrat"/>
              <a:sym typeface="Montserrat"/>
            </a:endParaRPr>
          </a:p>
        </p:txBody>
      </p:sp>
      <p:sp>
        <p:nvSpPr>
          <p:cNvPr id="1955" name="Google Shape;1955;p74"/>
          <p:cNvSpPr/>
          <p:nvPr/>
        </p:nvSpPr>
        <p:spPr>
          <a:xfrm>
            <a:off x="2974167" y="4214079"/>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wide</a:t>
            </a:r>
            <a:endParaRPr b="0" i="0" sz="1500" u="none" cap="none" strike="noStrike">
              <a:solidFill>
                <a:srgbClr val="20124D"/>
              </a:solidFill>
              <a:latin typeface="Montserrat"/>
              <a:ea typeface="Montserrat"/>
              <a:cs typeface="Montserrat"/>
              <a:sym typeface="Montserrat"/>
            </a:endParaRPr>
          </a:p>
        </p:txBody>
      </p:sp>
      <p:sp>
        <p:nvSpPr>
          <p:cNvPr id="1956" name="Google Shape;1956;p74"/>
          <p:cNvSpPr/>
          <p:nvPr/>
        </p:nvSpPr>
        <p:spPr>
          <a:xfrm>
            <a:off x="2974167" y="4559062"/>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t>
            </a:r>
            <a:endParaRPr b="0" i="0" sz="1500" u="none" cap="none" strike="noStrike">
              <a:solidFill>
                <a:srgbClr val="20124D"/>
              </a:solidFill>
              <a:latin typeface="Montserrat"/>
              <a:ea typeface="Montserrat"/>
              <a:cs typeface="Montserrat"/>
              <a:sym typeface="Montserrat"/>
            </a:endParaRPr>
          </a:p>
        </p:txBody>
      </p:sp>
      <p:sp>
        <p:nvSpPr>
          <p:cNvPr id="1957" name="Google Shape;1957;p74"/>
          <p:cNvSpPr/>
          <p:nvPr/>
        </p:nvSpPr>
        <p:spPr>
          <a:xfrm>
            <a:off x="4556731" y="796144"/>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58" name="Google Shape;1958;p74"/>
          <p:cNvSpPr/>
          <p:nvPr/>
        </p:nvSpPr>
        <p:spPr>
          <a:xfrm>
            <a:off x="4556731" y="1141117"/>
            <a:ext cx="886800" cy="242400"/>
          </a:xfrm>
          <a:prstGeom prst="rect">
            <a:avLst/>
          </a:prstGeom>
          <a:solidFill>
            <a:srgbClr val="8E7CC3"/>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animal</a:t>
            </a:r>
            <a:endParaRPr b="0" i="0" sz="1500" u="none" cap="none" strike="noStrike">
              <a:solidFill>
                <a:srgbClr val="20124D"/>
              </a:solidFill>
              <a:latin typeface="Montserrat"/>
              <a:ea typeface="Montserrat"/>
              <a:cs typeface="Montserrat"/>
              <a:sym typeface="Montserrat"/>
            </a:endParaRPr>
          </a:p>
        </p:txBody>
      </p:sp>
      <p:sp>
        <p:nvSpPr>
          <p:cNvPr id="1959" name="Google Shape;1959;p74"/>
          <p:cNvSpPr/>
          <p:nvPr/>
        </p:nvSpPr>
        <p:spPr>
          <a:xfrm>
            <a:off x="4556731" y="1486110"/>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didn’t</a:t>
            </a:r>
            <a:endParaRPr b="0" i="0" sz="1500" u="none" cap="none" strike="noStrike">
              <a:solidFill>
                <a:srgbClr val="20124D"/>
              </a:solidFill>
              <a:latin typeface="Montserrat"/>
              <a:ea typeface="Montserrat"/>
              <a:cs typeface="Montserrat"/>
              <a:sym typeface="Montserrat"/>
            </a:endParaRPr>
          </a:p>
        </p:txBody>
      </p:sp>
      <p:sp>
        <p:nvSpPr>
          <p:cNvPr id="1960" name="Google Shape;1960;p74"/>
          <p:cNvSpPr/>
          <p:nvPr/>
        </p:nvSpPr>
        <p:spPr>
          <a:xfrm>
            <a:off x="4556731" y="1831093"/>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cross</a:t>
            </a:r>
            <a:endParaRPr b="0" i="0" sz="1500" u="none" cap="none" strike="noStrike">
              <a:solidFill>
                <a:srgbClr val="20124D"/>
              </a:solidFill>
              <a:latin typeface="Montserrat"/>
              <a:ea typeface="Montserrat"/>
              <a:cs typeface="Montserrat"/>
              <a:sym typeface="Montserrat"/>
            </a:endParaRPr>
          </a:p>
        </p:txBody>
      </p:sp>
      <p:sp>
        <p:nvSpPr>
          <p:cNvPr id="1961" name="Google Shape;1961;p74"/>
          <p:cNvSpPr/>
          <p:nvPr/>
        </p:nvSpPr>
        <p:spPr>
          <a:xfrm>
            <a:off x="4556731" y="2176077"/>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the</a:t>
            </a:r>
            <a:endParaRPr b="0" i="0" sz="1500" u="none" cap="none" strike="noStrike">
              <a:solidFill>
                <a:srgbClr val="20124D"/>
              </a:solidFill>
              <a:latin typeface="Montserrat"/>
              <a:ea typeface="Montserrat"/>
              <a:cs typeface="Montserrat"/>
              <a:sym typeface="Montserrat"/>
            </a:endParaRPr>
          </a:p>
        </p:txBody>
      </p:sp>
      <p:sp>
        <p:nvSpPr>
          <p:cNvPr id="1962" name="Google Shape;1962;p74"/>
          <p:cNvSpPr/>
          <p:nvPr/>
        </p:nvSpPr>
        <p:spPr>
          <a:xfrm>
            <a:off x="4556731" y="2521049"/>
            <a:ext cx="886800" cy="242400"/>
          </a:xfrm>
          <a:prstGeom prst="rect">
            <a:avLst/>
          </a:prstGeom>
          <a:solidFill>
            <a:srgbClr val="B4A7D6"/>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street</a:t>
            </a:r>
            <a:endParaRPr b="0" i="0" sz="1500" u="none" cap="none" strike="noStrike">
              <a:solidFill>
                <a:srgbClr val="20124D"/>
              </a:solidFill>
              <a:latin typeface="Montserrat"/>
              <a:ea typeface="Montserrat"/>
              <a:cs typeface="Montserrat"/>
              <a:sym typeface="Montserrat"/>
            </a:endParaRPr>
          </a:p>
        </p:txBody>
      </p:sp>
      <p:sp>
        <p:nvSpPr>
          <p:cNvPr id="1963" name="Google Shape;1963;p74"/>
          <p:cNvSpPr/>
          <p:nvPr/>
        </p:nvSpPr>
        <p:spPr>
          <a:xfrm>
            <a:off x="4556731" y="2866043"/>
            <a:ext cx="10074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because</a:t>
            </a:r>
            <a:endParaRPr b="0" i="0" sz="1500" u="none" cap="none" strike="noStrike">
              <a:solidFill>
                <a:srgbClr val="20124D"/>
              </a:solidFill>
              <a:latin typeface="Montserrat"/>
              <a:ea typeface="Montserrat"/>
              <a:cs typeface="Montserrat"/>
              <a:sym typeface="Montserrat"/>
            </a:endParaRPr>
          </a:p>
        </p:txBody>
      </p:sp>
      <p:sp>
        <p:nvSpPr>
          <p:cNvPr id="1964" name="Google Shape;1964;p74"/>
          <p:cNvSpPr/>
          <p:nvPr/>
        </p:nvSpPr>
        <p:spPr>
          <a:xfrm>
            <a:off x="4556731" y="3211026"/>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it</a:t>
            </a:r>
            <a:endParaRPr b="0" i="0" sz="1500" u="none" cap="none" strike="noStrike">
              <a:solidFill>
                <a:srgbClr val="20124D"/>
              </a:solidFill>
              <a:latin typeface="Montserrat"/>
              <a:ea typeface="Montserrat"/>
              <a:cs typeface="Montserrat"/>
              <a:sym typeface="Montserrat"/>
            </a:endParaRPr>
          </a:p>
        </p:txBody>
      </p:sp>
      <p:sp>
        <p:nvSpPr>
          <p:cNvPr id="1965" name="Google Shape;1965;p74"/>
          <p:cNvSpPr/>
          <p:nvPr/>
        </p:nvSpPr>
        <p:spPr>
          <a:xfrm>
            <a:off x="4556731" y="3556009"/>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was</a:t>
            </a:r>
            <a:endParaRPr b="0" i="0" sz="1500" u="none" cap="none" strike="noStrike">
              <a:solidFill>
                <a:srgbClr val="20124D"/>
              </a:solidFill>
              <a:latin typeface="Montserrat"/>
              <a:ea typeface="Montserrat"/>
              <a:cs typeface="Montserrat"/>
              <a:sym typeface="Montserrat"/>
            </a:endParaRPr>
          </a:p>
        </p:txBody>
      </p:sp>
      <p:sp>
        <p:nvSpPr>
          <p:cNvPr id="1966" name="Google Shape;1966;p74"/>
          <p:cNvSpPr/>
          <p:nvPr/>
        </p:nvSpPr>
        <p:spPr>
          <a:xfrm>
            <a:off x="4556731" y="3900981"/>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too</a:t>
            </a:r>
            <a:endParaRPr b="0" i="0" sz="1500" u="none" cap="none" strike="noStrike">
              <a:solidFill>
                <a:srgbClr val="20124D"/>
              </a:solidFill>
              <a:latin typeface="Montserrat"/>
              <a:ea typeface="Montserrat"/>
              <a:cs typeface="Montserrat"/>
              <a:sym typeface="Montserrat"/>
            </a:endParaRPr>
          </a:p>
        </p:txBody>
      </p:sp>
      <p:sp>
        <p:nvSpPr>
          <p:cNvPr id="1967" name="Google Shape;1967;p74"/>
          <p:cNvSpPr/>
          <p:nvPr/>
        </p:nvSpPr>
        <p:spPr>
          <a:xfrm>
            <a:off x="4556731" y="4245975"/>
            <a:ext cx="886800" cy="242400"/>
          </a:xfrm>
          <a:prstGeom prst="rect">
            <a:avLst/>
          </a:prstGeom>
          <a:solidFill>
            <a:srgbClr val="FFFFFF"/>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tired</a:t>
            </a:r>
            <a:endParaRPr b="0" i="0" sz="1500" u="none" cap="none" strike="noStrike">
              <a:solidFill>
                <a:srgbClr val="20124D"/>
              </a:solidFill>
              <a:latin typeface="Montserrat"/>
              <a:ea typeface="Montserrat"/>
              <a:cs typeface="Montserrat"/>
              <a:sym typeface="Montserrat"/>
            </a:endParaRPr>
          </a:p>
        </p:txBody>
      </p:sp>
      <p:sp>
        <p:nvSpPr>
          <p:cNvPr id="1968" name="Google Shape;1968;p74"/>
          <p:cNvSpPr/>
          <p:nvPr/>
        </p:nvSpPr>
        <p:spPr>
          <a:xfrm>
            <a:off x="4556731" y="4590958"/>
            <a:ext cx="886800" cy="242400"/>
          </a:xfrm>
          <a:prstGeom prst="rect">
            <a:avLst/>
          </a:prstGeom>
          <a:solidFill>
            <a:srgbClr val="D9D2E9"/>
          </a:solidFill>
          <a:ln cap="flat" cmpd="sng" w="9525">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rPr b="0" i="0" lang="en" sz="1500" u="none" cap="none" strike="noStrike">
                <a:solidFill>
                  <a:srgbClr val="20124D"/>
                </a:solidFill>
                <a:latin typeface="Montserrat"/>
                <a:ea typeface="Montserrat"/>
                <a:cs typeface="Montserrat"/>
                <a:sym typeface="Montserrat"/>
              </a:rPr>
              <a:t>.</a:t>
            </a:r>
            <a:endParaRPr b="0" i="0" sz="1500" u="none" cap="none" strike="noStrike">
              <a:solidFill>
                <a:srgbClr val="20124D"/>
              </a:solidFill>
              <a:latin typeface="Montserrat"/>
              <a:ea typeface="Montserrat"/>
              <a:cs typeface="Montserrat"/>
              <a:sym typeface="Montserrat"/>
            </a:endParaRPr>
          </a:p>
        </p:txBody>
      </p:sp>
      <p:cxnSp>
        <p:nvCxnSpPr>
          <p:cNvPr id="1969" name="Google Shape;1969;p74"/>
          <p:cNvCxnSpPr>
            <a:stCxn id="1921" idx="3"/>
            <a:endCxn id="1952" idx="1"/>
          </p:cNvCxnSpPr>
          <p:nvPr/>
        </p:nvCxnSpPr>
        <p:spPr>
          <a:xfrm>
            <a:off x="1776475" y="917344"/>
            <a:ext cx="1197600" cy="2382900"/>
          </a:xfrm>
          <a:prstGeom prst="straightConnector1">
            <a:avLst/>
          </a:prstGeom>
          <a:noFill/>
          <a:ln cap="flat" cmpd="sng" w="9525">
            <a:solidFill>
              <a:srgbClr val="D9D2E9"/>
            </a:solidFill>
            <a:prstDash val="solid"/>
            <a:round/>
            <a:headEnd len="sm" w="sm" type="none"/>
            <a:tailEnd len="sm" w="sm" type="none"/>
          </a:ln>
        </p:spPr>
      </p:cxnSp>
      <p:cxnSp>
        <p:nvCxnSpPr>
          <p:cNvPr id="1970" name="Google Shape;1970;p74"/>
          <p:cNvCxnSpPr>
            <a:stCxn id="1922" idx="3"/>
            <a:endCxn id="1952" idx="1"/>
          </p:cNvCxnSpPr>
          <p:nvPr/>
        </p:nvCxnSpPr>
        <p:spPr>
          <a:xfrm>
            <a:off x="1776475" y="1262317"/>
            <a:ext cx="1197600" cy="2037900"/>
          </a:xfrm>
          <a:prstGeom prst="straightConnector1">
            <a:avLst/>
          </a:prstGeom>
          <a:noFill/>
          <a:ln cap="flat" cmpd="sng" w="9525">
            <a:solidFill>
              <a:srgbClr val="B4A7D6"/>
            </a:solidFill>
            <a:prstDash val="solid"/>
            <a:round/>
            <a:headEnd len="sm" w="sm" type="none"/>
            <a:tailEnd len="sm" w="sm" type="none"/>
          </a:ln>
        </p:spPr>
      </p:cxnSp>
      <p:cxnSp>
        <p:nvCxnSpPr>
          <p:cNvPr id="1971" name="Google Shape;1971;p74"/>
          <p:cNvCxnSpPr>
            <a:stCxn id="1926" idx="3"/>
            <a:endCxn id="1952" idx="1"/>
          </p:cNvCxnSpPr>
          <p:nvPr/>
        </p:nvCxnSpPr>
        <p:spPr>
          <a:xfrm>
            <a:off x="1776475" y="2642249"/>
            <a:ext cx="1197600" cy="658200"/>
          </a:xfrm>
          <a:prstGeom prst="straightConnector1">
            <a:avLst/>
          </a:prstGeom>
          <a:noFill/>
          <a:ln cap="flat" cmpd="sng" w="9525">
            <a:solidFill>
              <a:srgbClr val="8E7CC3"/>
            </a:solidFill>
            <a:prstDash val="solid"/>
            <a:round/>
            <a:headEnd len="sm" w="sm" type="none"/>
            <a:tailEnd len="sm" w="sm" type="none"/>
          </a:ln>
        </p:spPr>
      </p:cxnSp>
      <p:cxnSp>
        <p:nvCxnSpPr>
          <p:cNvPr id="1972" name="Google Shape;1972;p74"/>
          <p:cNvCxnSpPr>
            <a:stCxn id="1928" idx="3"/>
            <a:endCxn id="1952" idx="1"/>
          </p:cNvCxnSpPr>
          <p:nvPr/>
        </p:nvCxnSpPr>
        <p:spPr>
          <a:xfrm flipH="1" rot="10800000">
            <a:off x="1776475" y="3300426"/>
            <a:ext cx="1197600" cy="31800"/>
          </a:xfrm>
          <a:prstGeom prst="straightConnector1">
            <a:avLst/>
          </a:prstGeom>
          <a:noFill/>
          <a:ln cap="flat" cmpd="sng" w="9525">
            <a:solidFill>
              <a:srgbClr val="D9D2E9"/>
            </a:solidFill>
            <a:prstDash val="solid"/>
            <a:round/>
            <a:headEnd len="sm" w="sm" type="none"/>
            <a:tailEnd len="sm" w="sm" type="none"/>
          </a:ln>
        </p:spPr>
      </p:cxnSp>
      <p:cxnSp>
        <p:nvCxnSpPr>
          <p:cNvPr id="1973" name="Google Shape;1973;p74"/>
          <p:cNvCxnSpPr>
            <a:stCxn id="1932" idx="3"/>
            <a:endCxn id="1952" idx="1"/>
          </p:cNvCxnSpPr>
          <p:nvPr/>
        </p:nvCxnSpPr>
        <p:spPr>
          <a:xfrm flipH="1" rot="10800000">
            <a:off x="1776475" y="3300358"/>
            <a:ext cx="1197600" cy="1411800"/>
          </a:xfrm>
          <a:prstGeom prst="straightConnector1">
            <a:avLst/>
          </a:prstGeom>
          <a:noFill/>
          <a:ln cap="flat" cmpd="sng" w="9525">
            <a:solidFill>
              <a:srgbClr val="D9D2E9"/>
            </a:solidFill>
            <a:prstDash val="solid"/>
            <a:round/>
            <a:headEnd len="sm" w="sm" type="none"/>
            <a:tailEnd len="sm" w="sm" type="none"/>
          </a:ln>
        </p:spPr>
      </p:cxnSp>
      <p:cxnSp>
        <p:nvCxnSpPr>
          <p:cNvPr id="1974" name="Google Shape;1974;p74"/>
          <p:cNvCxnSpPr>
            <a:stCxn id="1957" idx="3"/>
            <a:endCxn id="1940" idx="1"/>
          </p:cNvCxnSpPr>
          <p:nvPr/>
        </p:nvCxnSpPr>
        <p:spPr>
          <a:xfrm>
            <a:off x="5443531" y="917344"/>
            <a:ext cx="1291800" cy="2415000"/>
          </a:xfrm>
          <a:prstGeom prst="straightConnector1">
            <a:avLst/>
          </a:prstGeom>
          <a:noFill/>
          <a:ln cap="flat" cmpd="sng" w="9525">
            <a:solidFill>
              <a:srgbClr val="D9D2E9"/>
            </a:solidFill>
            <a:prstDash val="solid"/>
            <a:round/>
            <a:headEnd len="sm" w="sm" type="none"/>
            <a:tailEnd len="sm" w="sm" type="none"/>
          </a:ln>
        </p:spPr>
      </p:cxnSp>
      <p:cxnSp>
        <p:nvCxnSpPr>
          <p:cNvPr id="1975" name="Google Shape;1975;p74"/>
          <p:cNvCxnSpPr>
            <a:stCxn id="1958" idx="3"/>
            <a:endCxn id="1940" idx="1"/>
          </p:cNvCxnSpPr>
          <p:nvPr/>
        </p:nvCxnSpPr>
        <p:spPr>
          <a:xfrm>
            <a:off x="5443531" y="1262317"/>
            <a:ext cx="1291800" cy="2070000"/>
          </a:xfrm>
          <a:prstGeom prst="straightConnector1">
            <a:avLst/>
          </a:prstGeom>
          <a:noFill/>
          <a:ln cap="flat" cmpd="sng" w="9525">
            <a:solidFill>
              <a:srgbClr val="8E7CC3"/>
            </a:solidFill>
            <a:prstDash val="solid"/>
            <a:round/>
            <a:headEnd len="sm" w="sm" type="none"/>
            <a:tailEnd len="sm" w="sm" type="none"/>
          </a:ln>
        </p:spPr>
      </p:cxnSp>
      <p:cxnSp>
        <p:nvCxnSpPr>
          <p:cNvPr id="1976" name="Google Shape;1976;p74"/>
          <p:cNvCxnSpPr>
            <a:stCxn id="1962" idx="3"/>
            <a:endCxn id="1940" idx="1"/>
          </p:cNvCxnSpPr>
          <p:nvPr/>
        </p:nvCxnSpPr>
        <p:spPr>
          <a:xfrm>
            <a:off x="5443531" y="2642249"/>
            <a:ext cx="1291800" cy="690000"/>
          </a:xfrm>
          <a:prstGeom prst="straightConnector1">
            <a:avLst/>
          </a:prstGeom>
          <a:noFill/>
          <a:ln cap="flat" cmpd="sng" w="9525">
            <a:solidFill>
              <a:srgbClr val="B4A7D6"/>
            </a:solidFill>
            <a:prstDash val="solid"/>
            <a:round/>
            <a:headEnd len="sm" w="sm" type="none"/>
            <a:tailEnd len="sm" w="sm" type="none"/>
          </a:ln>
        </p:spPr>
      </p:cxnSp>
      <p:cxnSp>
        <p:nvCxnSpPr>
          <p:cNvPr id="1977" name="Google Shape;1977;p74"/>
          <p:cNvCxnSpPr>
            <a:stCxn id="1964" idx="3"/>
            <a:endCxn id="1940" idx="1"/>
          </p:cNvCxnSpPr>
          <p:nvPr/>
        </p:nvCxnSpPr>
        <p:spPr>
          <a:xfrm>
            <a:off x="5443531" y="3332226"/>
            <a:ext cx="1291800" cy="0"/>
          </a:xfrm>
          <a:prstGeom prst="straightConnector1">
            <a:avLst/>
          </a:prstGeom>
          <a:noFill/>
          <a:ln cap="flat" cmpd="sng" w="9525">
            <a:solidFill>
              <a:srgbClr val="D9D2E9"/>
            </a:solidFill>
            <a:prstDash val="solid"/>
            <a:round/>
            <a:headEnd len="sm" w="sm" type="none"/>
            <a:tailEnd len="sm" w="sm" type="none"/>
          </a:ln>
        </p:spPr>
      </p:cxnSp>
      <p:cxnSp>
        <p:nvCxnSpPr>
          <p:cNvPr id="1978" name="Google Shape;1978;p74"/>
          <p:cNvCxnSpPr>
            <a:endCxn id="1940" idx="1"/>
          </p:cNvCxnSpPr>
          <p:nvPr/>
        </p:nvCxnSpPr>
        <p:spPr>
          <a:xfrm flipH="1" rot="10800000">
            <a:off x="5443599" y="3332215"/>
            <a:ext cx="1291800" cy="1380000"/>
          </a:xfrm>
          <a:prstGeom prst="straightConnector1">
            <a:avLst/>
          </a:prstGeom>
          <a:noFill/>
          <a:ln cap="flat" cmpd="sng" w="9525">
            <a:solidFill>
              <a:srgbClr val="D9D2E9"/>
            </a:solidFill>
            <a:prstDash val="solid"/>
            <a:round/>
            <a:headEnd len="sm" w="sm" type="none"/>
            <a:tailEnd len="sm" w="sm" type="none"/>
          </a:ln>
        </p:spPr>
      </p:cxnSp>
      <p:sp>
        <p:nvSpPr>
          <p:cNvPr id="1979" name="Google Shape;1979;p74"/>
          <p:cNvSpPr txBox="1"/>
          <p:nvPr/>
        </p:nvSpPr>
        <p:spPr>
          <a:xfrm>
            <a:off x="237650" y="124975"/>
            <a:ext cx="8759700" cy="536700"/>
          </a:xfrm>
          <a:prstGeom prst="rect">
            <a:avLst/>
          </a:prstGeom>
          <a:noFill/>
          <a:ln>
            <a:noFill/>
          </a:ln>
        </p:spPr>
        <p:txBody>
          <a:bodyPr anchorCtr="0" anchor="t" bIns="91425" lIns="91425" spcFirstLastPara="1" rIns="91425" wrap="square" tIns="91425">
            <a:noAutofit/>
          </a:bodyPr>
          <a:lstStyle/>
          <a:p>
            <a:pPr indent="0" lvl="0" marL="0" marR="0" rtl="0" algn="l">
              <a:lnSpc>
                <a:spcPct val="135714"/>
              </a:lnSpc>
              <a:spcBef>
                <a:spcPts val="0"/>
              </a:spcBef>
              <a:spcAft>
                <a:spcPts val="0"/>
              </a:spcAft>
              <a:buClr>
                <a:srgbClr val="000000"/>
              </a:buClr>
              <a:buSzPts val="1450"/>
              <a:buFont typeface="Arial"/>
              <a:buNone/>
            </a:pPr>
            <a:r>
              <a:rPr b="0" i="0" lang="en" sz="1450" u="none" cap="none" strike="noStrike">
                <a:solidFill>
                  <a:schemeClr val="dk1"/>
                </a:solidFill>
                <a:highlight>
                  <a:srgbClr val="FFFFFE"/>
                </a:highlight>
                <a:latin typeface="Montserrat"/>
                <a:ea typeface="Montserrat"/>
                <a:cs typeface="Montserrat"/>
                <a:sym typeface="Montserrat"/>
              </a:rPr>
              <a:t>Self attention is the attention between each of the words in the input or the target words.</a:t>
            </a:r>
            <a:endParaRPr b="0" i="0" sz="1450" u="none" cap="none" strike="noStrike">
              <a:solidFill>
                <a:schemeClr val="dk1"/>
              </a:solidFill>
              <a:highlight>
                <a:srgbClr val="FFFFFE"/>
              </a:highlight>
              <a:latin typeface="Montserrat"/>
              <a:ea typeface="Montserrat"/>
              <a:cs typeface="Montserrat"/>
              <a:sym typeface="Montserrat"/>
            </a:endParaRPr>
          </a:p>
          <a:p>
            <a:pPr indent="0" lvl="0" marL="0" marR="0" rtl="0" algn="l">
              <a:lnSpc>
                <a:spcPct val="135714"/>
              </a:lnSpc>
              <a:spcBef>
                <a:spcPts val="0"/>
              </a:spcBef>
              <a:spcAft>
                <a:spcPts val="0"/>
              </a:spcAft>
              <a:buClr>
                <a:srgbClr val="000000"/>
              </a:buClr>
              <a:buSzPts val="1050"/>
              <a:buFont typeface="Arial"/>
              <a:buNone/>
            </a:pPr>
            <a:r>
              <a:t/>
            </a:r>
            <a:endParaRPr b="0" i="0" sz="1050" u="none" cap="none" strike="noStrike">
              <a:solidFill>
                <a:schemeClr val="dk1"/>
              </a:solidFill>
              <a:highlight>
                <a:srgbClr val="FFFFFE"/>
              </a:highlight>
              <a:latin typeface="Courier New"/>
              <a:ea typeface="Courier New"/>
              <a:cs typeface="Courier New"/>
              <a:sym typeface="Courier New"/>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980" name="Google Shape;1980;p74"/>
          <p:cNvSpPr txBox="1"/>
          <p:nvPr/>
        </p:nvSpPr>
        <p:spPr>
          <a:xfrm>
            <a:off x="627525" y="661675"/>
            <a:ext cx="3414000" cy="4284000"/>
          </a:xfrm>
          <a:prstGeom prst="rect">
            <a:avLst/>
          </a:prstGeom>
          <a:noFill/>
          <a:ln cap="flat" cmpd="sng" w="9525">
            <a:solidFill>
              <a:srgbClr val="EAD1D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
        <p:nvSpPr>
          <p:cNvPr id="1981" name="Google Shape;1981;p74"/>
          <p:cNvSpPr txBox="1"/>
          <p:nvPr/>
        </p:nvSpPr>
        <p:spPr>
          <a:xfrm>
            <a:off x="4328800" y="661675"/>
            <a:ext cx="3414000" cy="4284000"/>
          </a:xfrm>
          <a:prstGeom prst="rect">
            <a:avLst/>
          </a:prstGeom>
          <a:noFill/>
          <a:ln cap="flat" cmpd="sng" w="9525">
            <a:solidFill>
              <a:srgbClr val="EAD1D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3"/>
                                        </p:tgtEl>
                                        <p:attrNameLst>
                                          <p:attrName>style.visibility</p:attrName>
                                        </p:attrNameLst>
                                      </p:cBhvr>
                                      <p:to>
                                        <p:strVal val="visible"/>
                                      </p:to>
                                    </p:set>
                                    <p:animEffect filter="fade" transition="in">
                                      <p:cBhvr>
                                        <p:cTn dur="1000"/>
                                        <p:tgtEl>
                                          <p:spTgt spid="1933"/>
                                        </p:tgtEl>
                                      </p:cBhvr>
                                    </p:animEffect>
                                  </p:childTnLst>
                                </p:cTn>
                              </p:par>
                              <p:par>
                                <p:cTn fill="hold" nodeType="withEffect" presetClass="entr" presetID="10" presetSubtype="0">
                                  <p:stCondLst>
                                    <p:cond delay="0"/>
                                  </p:stCondLst>
                                  <p:childTnLst>
                                    <p:set>
                                      <p:cBhvr>
                                        <p:cTn dur="1" fill="hold">
                                          <p:stCondLst>
                                            <p:cond delay="0"/>
                                          </p:stCondLst>
                                        </p:cTn>
                                        <p:tgtEl>
                                          <p:spTgt spid="1934"/>
                                        </p:tgtEl>
                                        <p:attrNameLst>
                                          <p:attrName>style.visibility</p:attrName>
                                        </p:attrNameLst>
                                      </p:cBhvr>
                                      <p:to>
                                        <p:strVal val="visible"/>
                                      </p:to>
                                    </p:set>
                                    <p:animEffect filter="fade" transition="in">
                                      <p:cBhvr>
                                        <p:cTn dur="1000"/>
                                        <p:tgtEl>
                                          <p:spTgt spid="1934"/>
                                        </p:tgtEl>
                                      </p:cBhvr>
                                    </p:animEffect>
                                  </p:childTnLst>
                                </p:cTn>
                              </p:par>
                              <p:par>
                                <p:cTn fill="hold" nodeType="withEffect" presetClass="entr" presetID="10" presetSubtype="0">
                                  <p:stCondLst>
                                    <p:cond delay="0"/>
                                  </p:stCondLst>
                                  <p:childTnLst>
                                    <p:set>
                                      <p:cBhvr>
                                        <p:cTn dur="1" fill="hold">
                                          <p:stCondLst>
                                            <p:cond delay="0"/>
                                          </p:stCondLst>
                                        </p:cTn>
                                        <p:tgtEl>
                                          <p:spTgt spid="1935"/>
                                        </p:tgtEl>
                                        <p:attrNameLst>
                                          <p:attrName>style.visibility</p:attrName>
                                        </p:attrNameLst>
                                      </p:cBhvr>
                                      <p:to>
                                        <p:strVal val="visible"/>
                                      </p:to>
                                    </p:set>
                                    <p:animEffect filter="fade" transition="in">
                                      <p:cBhvr>
                                        <p:cTn dur="1000"/>
                                        <p:tgtEl>
                                          <p:spTgt spid="1935"/>
                                        </p:tgtEl>
                                      </p:cBhvr>
                                    </p:animEffect>
                                  </p:childTnLst>
                                </p:cTn>
                              </p:par>
                              <p:par>
                                <p:cTn fill="hold" nodeType="with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par>
                                <p:cTn fill="hold" nodeType="with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1000"/>
                                        <p:tgtEl>
                                          <p:spTgt spid="1938"/>
                                        </p:tgtEl>
                                      </p:cBhvr>
                                    </p:animEffect>
                                  </p:childTnLst>
                                </p:cTn>
                              </p:par>
                              <p:par>
                                <p:cTn fill="hold" nodeType="withEffect" presetClass="entr" presetID="10" presetSubtype="0">
                                  <p:stCondLst>
                                    <p:cond delay="0"/>
                                  </p:stCondLst>
                                  <p:childTnLst>
                                    <p:set>
                                      <p:cBhvr>
                                        <p:cTn dur="1" fill="hold">
                                          <p:stCondLst>
                                            <p:cond delay="0"/>
                                          </p:stCondLst>
                                        </p:cTn>
                                        <p:tgtEl>
                                          <p:spTgt spid="1939"/>
                                        </p:tgtEl>
                                        <p:attrNameLst>
                                          <p:attrName>style.visibility</p:attrName>
                                        </p:attrNameLst>
                                      </p:cBhvr>
                                      <p:to>
                                        <p:strVal val="visible"/>
                                      </p:to>
                                    </p:set>
                                    <p:animEffect filter="fade" transition="in">
                                      <p:cBhvr>
                                        <p:cTn dur="1000"/>
                                        <p:tgtEl>
                                          <p:spTgt spid="1939"/>
                                        </p:tgtEl>
                                      </p:cBhvr>
                                    </p:animEffect>
                                  </p:childTnLst>
                                </p:cTn>
                              </p:par>
                              <p:par>
                                <p:cTn fill="hold" nodeType="withEffect" presetClass="entr" presetID="10" presetSubtype="0">
                                  <p:stCondLst>
                                    <p:cond delay="0"/>
                                  </p:stCondLst>
                                  <p:childTnLst>
                                    <p:set>
                                      <p:cBhvr>
                                        <p:cTn dur="1" fill="hold">
                                          <p:stCondLst>
                                            <p:cond delay="0"/>
                                          </p:stCondLst>
                                        </p:cTn>
                                        <p:tgtEl>
                                          <p:spTgt spid="1940"/>
                                        </p:tgtEl>
                                        <p:attrNameLst>
                                          <p:attrName>style.visibility</p:attrName>
                                        </p:attrNameLst>
                                      </p:cBhvr>
                                      <p:to>
                                        <p:strVal val="visible"/>
                                      </p:to>
                                    </p:set>
                                    <p:animEffect filter="fade" transition="in">
                                      <p:cBhvr>
                                        <p:cTn dur="1000"/>
                                        <p:tgtEl>
                                          <p:spTgt spid="1940"/>
                                        </p:tgtEl>
                                      </p:cBhvr>
                                    </p:animEffect>
                                  </p:childTnLst>
                                </p:cTn>
                              </p:par>
                              <p:par>
                                <p:cTn fill="hold" nodeType="withEffect" presetClass="entr" presetID="10" presetSubtype="0">
                                  <p:stCondLst>
                                    <p:cond delay="0"/>
                                  </p:stCondLst>
                                  <p:childTnLst>
                                    <p:set>
                                      <p:cBhvr>
                                        <p:cTn dur="1" fill="hold">
                                          <p:stCondLst>
                                            <p:cond delay="0"/>
                                          </p:stCondLst>
                                        </p:cTn>
                                        <p:tgtEl>
                                          <p:spTgt spid="1941"/>
                                        </p:tgtEl>
                                        <p:attrNameLst>
                                          <p:attrName>style.visibility</p:attrName>
                                        </p:attrNameLst>
                                      </p:cBhvr>
                                      <p:to>
                                        <p:strVal val="visible"/>
                                      </p:to>
                                    </p:set>
                                    <p:animEffect filter="fade" transition="in">
                                      <p:cBhvr>
                                        <p:cTn dur="1000"/>
                                        <p:tgtEl>
                                          <p:spTgt spid="1941"/>
                                        </p:tgtEl>
                                      </p:cBhvr>
                                    </p:animEffect>
                                  </p:childTnLst>
                                </p:cTn>
                              </p:par>
                              <p:par>
                                <p:cTn fill="hold" nodeType="withEffect" presetClass="entr" presetID="10" presetSubtype="0">
                                  <p:stCondLst>
                                    <p:cond delay="0"/>
                                  </p:stCondLst>
                                  <p:childTnLst>
                                    <p:set>
                                      <p:cBhvr>
                                        <p:cTn dur="1" fill="hold">
                                          <p:stCondLst>
                                            <p:cond delay="0"/>
                                          </p:stCondLst>
                                        </p:cTn>
                                        <p:tgtEl>
                                          <p:spTgt spid="1942"/>
                                        </p:tgtEl>
                                        <p:attrNameLst>
                                          <p:attrName>style.visibility</p:attrName>
                                        </p:attrNameLst>
                                      </p:cBhvr>
                                      <p:to>
                                        <p:strVal val="visible"/>
                                      </p:to>
                                    </p:set>
                                    <p:animEffect filter="fade" transition="in">
                                      <p:cBhvr>
                                        <p:cTn dur="1000"/>
                                        <p:tgtEl>
                                          <p:spTgt spid="1942"/>
                                        </p:tgtEl>
                                      </p:cBhvr>
                                    </p:animEffect>
                                  </p:childTnLst>
                                </p:cTn>
                              </p:par>
                              <p:par>
                                <p:cTn fill="hold" nodeType="with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1000"/>
                                        <p:tgtEl>
                                          <p:spTgt spid="1943"/>
                                        </p:tgtEl>
                                      </p:cBhvr>
                                    </p:animEffect>
                                  </p:childTnLst>
                                </p:cTn>
                              </p:par>
                              <p:par>
                                <p:cTn fill="hold" nodeType="with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957"/>
                                        </p:tgtEl>
                                        <p:attrNameLst>
                                          <p:attrName>style.visibility</p:attrName>
                                        </p:attrNameLst>
                                      </p:cBhvr>
                                      <p:to>
                                        <p:strVal val="visible"/>
                                      </p:to>
                                    </p:set>
                                    <p:animEffect filter="fade" transition="in">
                                      <p:cBhvr>
                                        <p:cTn dur="1000"/>
                                        <p:tgtEl>
                                          <p:spTgt spid="1957"/>
                                        </p:tgtEl>
                                      </p:cBhvr>
                                    </p:animEffect>
                                  </p:childTnLst>
                                </p:cTn>
                              </p:par>
                              <p:par>
                                <p:cTn fill="hold" nodeType="withEffect" presetClass="entr" presetID="10" presetSubtype="0">
                                  <p:stCondLst>
                                    <p:cond delay="0"/>
                                  </p:stCondLst>
                                  <p:childTnLst>
                                    <p:set>
                                      <p:cBhvr>
                                        <p:cTn dur="1" fill="hold">
                                          <p:stCondLst>
                                            <p:cond delay="0"/>
                                          </p:stCondLst>
                                        </p:cTn>
                                        <p:tgtEl>
                                          <p:spTgt spid="1958"/>
                                        </p:tgtEl>
                                        <p:attrNameLst>
                                          <p:attrName>style.visibility</p:attrName>
                                        </p:attrNameLst>
                                      </p:cBhvr>
                                      <p:to>
                                        <p:strVal val="visible"/>
                                      </p:to>
                                    </p:set>
                                    <p:animEffect filter="fade" transition="in">
                                      <p:cBhvr>
                                        <p:cTn dur="1000"/>
                                        <p:tgtEl>
                                          <p:spTgt spid="1958"/>
                                        </p:tgtEl>
                                      </p:cBhvr>
                                    </p:animEffect>
                                  </p:childTnLst>
                                </p:cTn>
                              </p:par>
                              <p:par>
                                <p:cTn fill="hold" nodeType="withEffect" presetClass="entr" presetID="10" presetSubtype="0">
                                  <p:stCondLst>
                                    <p:cond delay="0"/>
                                  </p:stCondLst>
                                  <p:childTnLst>
                                    <p:set>
                                      <p:cBhvr>
                                        <p:cTn dur="1" fill="hold">
                                          <p:stCondLst>
                                            <p:cond delay="0"/>
                                          </p:stCondLst>
                                        </p:cTn>
                                        <p:tgtEl>
                                          <p:spTgt spid="1959"/>
                                        </p:tgtEl>
                                        <p:attrNameLst>
                                          <p:attrName>style.visibility</p:attrName>
                                        </p:attrNameLst>
                                      </p:cBhvr>
                                      <p:to>
                                        <p:strVal val="visible"/>
                                      </p:to>
                                    </p:set>
                                    <p:animEffect filter="fade" transition="in">
                                      <p:cBhvr>
                                        <p:cTn dur="1000"/>
                                        <p:tgtEl>
                                          <p:spTgt spid="1959"/>
                                        </p:tgtEl>
                                      </p:cBhvr>
                                    </p:animEffect>
                                  </p:childTnLst>
                                </p:cTn>
                              </p:par>
                              <p:par>
                                <p:cTn fill="hold" nodeType="withEffect" presetClass="entr" presetID="10" presetSubtype="0">
                                  <p:stCondLst>
                                    <p:cond delay="0"/>
                                  </p:stCondLst>
                                  <p:childTnLst>
                                    <p:set>
                                      <p:cBhvr>
                                        <p:cTn dur="1" fill="hold">
                                          <p:stCondLst>
                                            <p:cond delay="0"/>
                                          </p:stCondLst>
                                        </p:cTn>
                                        <p:tgtEl>
                                          <p:spTgt spid="1960"/>
                                        </p:tgtEl>
                                        <p:attrNameLst>
                                          <p:attrName>style.visibility</p:attrName>
                                        </p:attrNameLst>
                                      </p:cBhvr>
                                      <p:to>
                                        <p:strVal val="visible"/>
                                      </p:to>
                                    </p:set>
                                    <p:animEffect filter="fade" transition="in">
                                      <p:cBhvr>
                                        <p:cTn dur="1000"/>
                                        <p:tgtEl>
                                          <p:spTgt spid="1960"/>
                                        </p:tgtEl>
                                      </p:cBhvr>
                                    </p:animEffect>
                                  </p:childTnLst>
                                </p:cTn>
                              </p:par>
                              <p:par>
                                <p:cTn fill="hold" nodeType="withEffect" presetClass="entr" presetID="10" presetSubtype="0">
                                  <p:stCondLst>
                                    <p:cond delay="0"/>
                                  </p:stCondLst>
                                  <p:childTnLst>
                                    <p:set>
                                      <p:cBhvr>
                                        <p:cTn dur="1" fill="hold">
                                          <p:stCondLst>
                                            <p:cond delay="0"/>
                                          </p:stCondLst>
                                        </p:cTn>
                                        <p:tgtEl>
                                          <p:spTgt spid="1961"/>
                                        </p:tgtEl>
                                        <p:attrNameLst>
                                          <p:attrName>style.visibility</p:attrName>
                                        </p:attrNameLst>
                                      </p:cBhvr>
                                      <p:to>
                                        <p:strVal val="visible"/>
                                      </p:to>
                                    </p:set>
                                    <p:animEffect filter="fade" transition="in">
                                      <p:cBhvr>
                                        <p:cTn dur="1000"/>
                                        <p:tgtEl>
                                          <p:spTgt spid="1961"/>
                                        </p:tgtEl>
                                      </p:cBhvr>
                                    </p:animEffect>
                                  </p:childTnLst>
                                </p:cTn>
                              </p:par>
                              <p:par>
                                <p:cTn fill="hold" nodeType="withEffect" presetClass="entr" presetID="10" presetSubtype="0">
                                  <p:stCondLst>
                                    <p:cond delay="0"/>
                                  </p:stCondLst>
                                  <p:childTnLst>
                                    <p:set>
                                      <p:cBhvr>
                                        <p:cTn dur="1" fill="hold">
                                          <p:stCondLst>
                                            <p:cond delay="0"/>
                                          </p:stCondLst>
                                        </p:cTn>
                                        <p:tgtEl>
                                          <p:spTgt spid="1962"/>
                                        </p:tgtEl>
                                        <p:attrNameLst>
                                          <p:attrName>style.visibility</p:attrName>
                                        </p:attrNameLst>
                                      </p:cBhvr>
                                      <p:to>
                                        <p:strVal val="visible"/>
                                      </p:to>
                                    </p:set>
                                    <p:animEffect filter="fade" transition="in">
                                      <p:cBhvr>
                                        <p:cTn dur="1000"/>
                                        <p:tgtEl>
                                          <p:spTgt spid="1962"/>
                                        </p:tgtEl>
                                      </p:cBhvr>
                                    </p:animEffect>
                                  </p:childTnLst>
                                </p:cTn>
                              </p:par>
                              <p:par>
                                <p:cTn fill="hold" nodeType="withEffect" presetClass="entr" presetID="10" presetSubtype="0">
                                  <p:stCondLst>
                                    <p:cond delay="0"/>
                                  </p:stCondLst>
                                  <p:childTnLst>
                                    <p:set>
                                      <p:cBhvr>
                                        <p:cTn dur="1" fill="hold">
                                          <p:stCondLst>
                                            <p:cond delay="0"/>
                                          </p:stCondLst>
                                        </p:cTn>
                                        <p:tgtEl>
                                          <p:spTgt spid="1963"/>
                                        </p:tgtEl>
                                        <p:attrNameLst>
                                          <p:attrName>style.visibility</p:attrName>
                                        </p:attrNameLst>
                                      </p:cBhvr>
                                      <p:to>
                                        <p:strVal val="visible"/>
                                      </p:to>
                                    </p:set>
                                    <p:animEffect filter="fade" transition="in">
                                      <p:cBhvr>
                                        <p:cTn dur="1000"/>
                                        <p:tgtEl>
                                          <p:spTgt spid="1963"/>
                                        </p:tgtEl>
                                      </p:cBhvr>
                                    </p:animEffect>
                                  </p:childTnLst>
                                </p:cTn>
                              </p:par>
                              <p:par>
                                <p:cTn fill="hold" nodeType="withEffect" presetClass="entr" presetID="10" presetSubtype="0">
                                  <p:stCondLst>
                                    <p:cond delay="0"/>
                                  </p:stCondLst>
                                  <p:childTnLst>
                                    <p:set>
                                      <p:cBhvr>
                                        <p:cTn dur="1" fill="hold">
                                          <p:stCondLst>
                                            <p:cond delay="0"/>
                                          </p:stCondLst>
                                        </p:cTn>
                                        <p:tgtEl>
                                          <p:spTgt spid="1964"/>
                                        </p:tgtEl>
                                        <p:attrNameLst>
                                          <p:attrName>style.visibility</p:attrName>
                                        </p:attrNameLst>
                                      </p:cBhvr>
                                      <p:to>
                                        <p:strVal val="visible"/>
                                      </p:to>
                                    </p:set>
                                    <p:animEffect filter="fade" transition="in">
                                      <p:cBhvr>
                                        <p:cTn dur="1000"/>
                                        <p:tgtEl>
                                          <p:spTgt spid="1964"/>
                                        </p:tgtEl>
                                      </p:cBhvr>
                                    </p:animEffect>
                                  </p:childTnLst>
                                </p:cTn>
                              </p:par>
                              <p:par>
                                <p:cTn fill="hold" nodeType="withEffect" presetClass="entr" presetID="10" presetSubtype="0">
                                  <p:stCondLst>
                                    <p:cond delay="0"/>
                                  </p:stCondLst>
                                  <p:childTnLst>
                                    <p:set>
                                      <p:cBhvr>
                                        <p:cTn dur="1" fill="hold">
                                          <p:stCondLst>
                                            <p:cond delay="0"/>
                                          </p:stCondLst>
                                        </p:cTn>
                                        <p:tgtEl>
                                          <p:spTgt spid="1965"/>
                                        </p:tgtEl>
                                        <p:attrNameLst>
                                          <p:attrName>style.visibility</p:attrName>
                                        </p:attrNameLst>
                                      </p:cBhvr>
                                      <p:to>
                                        <p:strVal val="visible"/>
                                      </p:to>
                                    </p:set>
                                    <p:animEffect filter="fade" transition="in">
                                      <p:cBhvr>
                                        <p:cTn dur="1000"/>
                                        <p:tgtEl>
                                          <p:spTgt spid="1965"/>
                                        </p:tgtEl>
                                      </p:cBhvr>
                                    </p:animEffect>
                                  </p:childTnLst>
                                </p:cTn>
                              </p:par>
                              <p:par>
                                <p:cTn fill="hold" nodeType="withEffect" presetClass="entr" presetID="10" presetSubtype="0">
                                  <p:stCondLst>
                                    <p:cond delay="0"/>
                                  </p:stCondLst>
                                  <p:childTnLst>
                                    <p:set>
                                      <p:cBhvr>
                                        <p:cTn dur="1" fill="hold">
                                          <p:stCondLst>
                                            <p:cond delay="0"/>
                                          </p:stCondLst>
                                        </p:cTn>
                                        <p:tgtEl>
                                          <p:spTgt spid="1966"/>
                                        </p:tgtEl>
                                        <p:attrNameLst>
                                          <p:attrName>style.visibility</p:attrName>
                                        </p:attrNameLst>
                                      </p:cBhvr>
                                      <p:to>
                                        <p:strVal val="visible"/>
                                      </p:to>
                                    </p:set>
                                    <p:animEffect filter="fade" transition="in">
                                      <p:cBhvr>
                                        <p:cTn dur="1000"/>
                                        <p:tgtEl>
                                          <p:spTgt spid="1966"/>
                                        </p:tgtEl>
                                      </p:cBhvr>
                                    </p:animEffect>
                                  </p:childTnLst>
                                </p:cTn>
                              </p:par>
                              <p:par>
                                <p:cTn fill="hold" nodeType="withEffect" presetClass="entr" presetID="10" presetSubtype="0">
                                  <p:stCondLst>
                                    <p:cond delay="0"/>
                                  </p:stCondLst>
                                  <p:childTnLst>
                                    <p:set>
                                      <p:cBhvr>
                                        <p:cTn dur="1" fill="hold">
                                          <p:stCondLst>
                                            <p:cond delay="0"/>
                                          </p:stCondLst>
                                        </p:cTn>
                                        <p:tgtEl>
                                          <p:spTgt spid="1967"/>
                                        </p:tgtEl>
                                        <p:attrNameLst>
                                          <p:attrName>style.visibility</p:attrName>
                                        </p:attrNameLst>
                                      </p:cBhvr>
                                      <p:to>
                                        <p:strVal val="visible"/>
                                      </p:to>
                                    </p:set>
                                    <p:animEffect filter="fade" transition="in">
                                      <p:cBhvr>
                                        <p:cTn dur="1000"/>
                                        <p:tgtEl>
                                          <p:spTgt spid="1967"/>
                                        </p:tgtEl>
                                      </p:cBhvr>
                                    </p:animEffect>
                                  </p:childTnLst>
                                </p:cTn>
                              </p:par>
                              <p:par>
                                <p:cTn fill="hold" nodeType="withEffect" presetClass="entr" presetID="10" presetSubtype="0">
                                  <p:stCondLst>
                                    <p:cond delay="0"/>
                                  </p:stCondLst>
                                  <p:childTnLst>
                                    <p:set>
                                      <p:cBhvr>
                                        <p:cTn dur="1" fill="hold">
                                          <p:stCondLst>
                                            <p:cond delay="0"/>
                                          </p:stCondLst>
                                        </p:cTn>
                                        <p:tgtEl>
                                          <p:spTgt spid="1968"/>
                                        </p:tgtEl>
                                        <p:attrNameLst>
                                          <p:attrName>style.visibility</p:attrName>
                                        </p:attrNameLst>
                                      </p:cBhvr>
                                      <p:to>
                                        <p:strVal val="visible"/>
                                      </p:to>
                                    </p:set>
                                    <p:animEffect filter="fade" transition="in">
                                      <p:cBhvr>
                                        <p:cTn dur="1000"/>
                                        <p:tgtEl>
                                          <p:spTgt spid="1968"/>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10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10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1000"/>
                                        <p:tgtEl>
                                          <p:spTgt spid="1976"/>
                                        </p:tgtEl>
                                      </p:cBhvr>
                                    </p:animEffect>
                                  </p:childTnLst>
                                </p:cTn>
                              </p:par>
                              <p:par>
                                <p:cTn fill="hold" nodeType="with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1000"/>
                                        <p:tgtEl>
                                          <p:spTgt spid="1978"/>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5" name="Shape 1985"/>
        <p:cNvGrpSpPr/>
        <p:nvPr/>
      </p:nvGrpSpPr>
      <p:grpSpPr>
        <a:xfrm>
          <a:off x="0" y="0"/>
          <a:ext cx="0" cy="0"/>
          <a:chOff x="0" y="0"/>
          <a:chExt cx="0" cy="0"/>
        </a:xfrm>
      </p:grpSpPr>
      <p:sp>
        <p:nvSpPr>
          <p:cNvPr id="1986" name="Google Shape;1986;p75"/>
          <p:cNvSpPr txBox="1"/>
          <p:nvPr/>
        </p:nvSpPr>
        <p:spPr>
          <a:xfrm>
            <a:off x="549850" y="285375"/>
            <a:ext cx="7227000" cy="5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Masking inputs at decoder to restrict the model to receive future words.</a:t>
            </a:r>
            <a:endParaRPr b="0" i="0" sz="1400" u="none" cap="none" strike="noStrike">
              <a:solidFill>
                <a:srgbClr val="000000"/>
              </a:solidFill>
              <a:latin typeface="Montserrat"/>
              <a:ea typeface="Montserrat"/>
              <a:cs typeface="Montserrat"/>
              <a:sym typeface="Montserrat"/>
            </a:endParaRPr>
          </a:p>
        </p:txBody>
      </p:sp>
      <p:pic>
        <p:nvPicPr>
          <p:cNvPr id="1987" name="Google Shape;1987;p75"/>
          <p:cNvPicPr preferRelativeResize="0"/>
          <p:nvPr/>
        </p:nvPicPr>
        <p:blipFill rotWithShape="1">
          <a:blip r:embed="rId3">
            <a:alphaModFix/>
          </a:blip>
          <a:srcRect b="0" l="0" r="0" t="0"/>
          <a:stretch/>
        </p:blipFill>
        <p:spPr>
          <a:xfrm>
            <a:off x="152400" y="1298950"/>
            <a:ext cx="8839199" cy="3095071"/>
          </a:xfrm>
          <a:prstGeom prst="rect">
            <a:avLst/>
          </a:prstGeom>
          <a:noFill/>
          <a:ln>
            <a:noFill/>
          </a:ln>
        </p:spPr>
      </p:pic>
      <p:sp>
        <p:nvSpPr>
          <p:cNvPr id="1988" name="Google Shape;1988;p75"/>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2" name="Shape 1992"/>
        <p:cNvGrpSpPr/>
        <p:nvPr/>
      </p:nvGrpSpPr>
      <p:grpSpPr>
        <a:xfrm>
          <a:off x="0" y="0"/>
          <a:ext cx="0" cy="0"/>
          <a:chOff x="0" y="0"/>
          <a:chExt cx="0" cy="0"/>
        </a:xfrm>
      </p:grpSpPr>
      <p:pic>
        <p:nvPicPr>
          <p:cNvPr id="1993" name="Google Shape;1993;p76"/>
          <p:cNvPicPr preferRelativeResize="0"/>
          <p:nvPr/>
        </p:nvPicPr>
        <p:blipFill rotWithShape="1">
          <a:blip r:embed="rId3">
            <a:alphaModFix/>
          </a:blip>
          <a:srcRect b="0" l="0" r="0" t="0"/>
          <a:stretch/>
        </p:blipFill>
        <p:spPr>
          <a:xfrm>
            <a:off x="110700" y="1877400"/>
            <a:ext cx="8839200" cy="2394466"/>
          </a:xfrm>
          <a:prstGeom prst="rect">
            <a:avLst/>
          </a:prstGeom>
          <a:noFill/>
          <a:ln>
            <a:noFill/>
          </a:ln>
        </p:spPr>
      </p:pic>
      <p:sp>
        <p:nvSpPr>
          <p:cNvPr id="1994" name="Google Shape;1994;p76"/>
          <p:cNvSpPr txBox="1"/>
          <p:nvPr/>
        </p:nvSpPr>
        <p:spPr>
          <a:xfrm>
            <a:off x="549850" y="285375"/>
            <a:ext cx="7227000" cy="543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Masking inputs at decoder to restrict the model to receive future words.</a:t>
            </a:r>
            <a:endParaRPr b="0" i="0" sz="1400" u="none" cap="none" strike="noStrike">
              <a:solidFill>
                <a:srgbClr val="000000"/>
              </a:solidFill>
              <a:latin typeface="Montserrat"/>
              <a:ea typeface="Montserrat"/>
              <a:cs typeface="Montserrat"/>
              <a:sym typeface="Montserrat"/>
            </a:endParaRPr>
          </a:p>
        </p:txBody>
      </p:sp>
      <p:sp>
        <p:nvSpPr>
          <p:cNvPr id="1995" name="Google Shape;1995;p76"/>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9" name="Shape 1999"/>
        <p:cNvGrpSpPr/>
        <p:nvPr/>
      </p:nvGrpSpPr>
      <p:grpSpPr>
        <a:xfrm>
          <a:off x="0" y="0"/>
          <a:ext cx="0" cy="0"/>
          <a:chOff x="0" y="0"/>
          <a:chExt cx="0" cy="0"/>
        </a:xfrm>
      </p:grpSpPr>
      <p:sp>
        <p:nvSpPr>
          <p:cNvPr id="2000" name="Google Shape;2000;p7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001" name="Google Shape;2001;p7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002" name="Google Shape;2002;p7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003" name="Google Shape;2003;p7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004" name="Google Shape;2004;p77"/>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05" name="Google Shape;2005;p77"/>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006" name="Google Shape;2006;p77"/>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007" name="Google Shape;2007;p77"/>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008" name="Google Shape;2008;p7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009" name="Google Shape;2009;p77"/>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010" name="Google Shape;2010;p77"/>
          <p:cNvSpPr txBox="1"/>
          <p:nvPr/>
        </p:nvSpPr>
        <p:spPr>
          <a:xfrm>
            <a:off x="104075" y="86200"/>
            <a:ext cx="4137900" cy="44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Overall process in a transformer</a:t>
            </a:r>
            <a:endParaRPr b="0" i="0" sz="1400" u="none" cap="none" strike="noStrike">
              <a:solidFill>
                <a:srgbClr val="000000"/>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4" name="Shape 2014"/>
        <p:cNvGrpSpPr/>
        <p:nvPr/>
      </p:nvGrpSpPr>
      <p:grpSpPr>
        <a:xfrm>
          <a:off x="0" y="0"/>
          <a:ext cx="0" cy="0"/>
          <a:chOff x="0" y="0"/>
          <a:chExt cx="0" cy="0"/>
        </a:xfrm>
      </p:grpSpPr>
      <p:sp>
        <p:nvSpPr>
          <p:cNvPr id="2015" name="Google Shape;2015;p78"/>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016" name="Google Shape;2016;p78"/>
          <p:cNvSpPr/>
          <p:nvPr/>
        </p:nvSpPr>
        <p:spPr>
          <a:xfrm>
            <a:off x="4683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78"/>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018" name="Google Shape;2018;p78"/>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019" name="Google Shape;2019;p78"/>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020" name="Google Shape;2020;p78"/>
          <p:cNvSpPr/>
          <p:nvPr/>
        </p:nvSpPr>
        <p:spPr>
          <a:xfrm>
            <a:off x="121087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78"/>
          <p:cNvSpPr/>
          <p:nvPr/>
        </p:nvSpPr>
        <p:spPr>
          <a:xfrm>
            <a:off x="20045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78"/>
          <p:cNvSpPr/>
          <p:nvPr/>
        </p:nvSpPr>
        <p:spPr>
          <a:xfrm>
            <a:off x="279822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78"/>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24" name="Google Shape;2024;p78"/>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025" name="Google Shape;2025;p78"/>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026" name="Google Shape;2026;p78"/>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027" name="Google Shape;2027;p78"/>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28" name="Google Shape;2028;p78"/>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
        <p:nvSpPr>
          <p:cNvPr id="2029" name="Google Shape;2029;p78"/>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030" name="Google Shape;2030;p78"/>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79"/>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036" name="Google Shape;2036;p79"/>
          <p:cNvSpPr/>
          <p:nvPr/>
        </p:nvSpPr>
        <p:spPr>
          <a:xfrm>
            <a:off x="46835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79"/>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038" name="Google Shape;2038;p79"/>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039" name="Google Shape;2039;p79"/>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040" name="Google Shape;2040;p79"/>
          <p:cNvSpPr/>
          <p:nvPr/>
        </p:nvSpPr>
        <p:spPr>
          <a:xfrm>
            <a:off x="121087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79"/>
          <p:cNvSpPr/>
          <p:nvPr/>
        </p:nvSpPr>
        <p:spPr>
          <a:xfrm>
            <a:off x="20045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79"/>
          <p:cNvSpPr/>
          <p:nvPr/>
        </p:nvSpPr>
        <p:spPr>
          <a:xfrm>
            <a:off x="279822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79"/>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44" name="Google Shape;2044;p79"/>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045" name="Google Shape;2045;p79"/>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046" name="Google Shape;2046;p79"/>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cxnSp>
        <p:nvCxnSpPr>
          <p:cNvPr id="2047" name="Google Shape;2047;p79"/>
          <p:cNvCxnSpPr>
            <a:stCxn id="2042" idx="0"/>
            <a:endCxn id="2036" idx="0"/>
          </p:cNvCxnSpPr>
          <p:nvPr/>
        </p:nvCxnSpPr>
        <p:spPr>
          <a:xfrm rot="5400000">
            <a:off x="1789625" y="2390275"/>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48" name="Google Shape;2048;p79"/>
          <p:cNvCxnSpPr>
            <a:stCxn id="2041" idx="0"/>
            <a:endCxn id="2036" idx="0"/>
          </p:cNvCxnSpPr>
          <p:nvPr/>
        </p:nvCxnSpPr>
        <p:spPr>
          <a:xfrm rot="5400000">
            <a:off x="1392700" y="2787025"/>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49" name="Google Shape;2049;p79"/>
          <p:cNvCxnSpPr>
            <a:stCxn id="2040" idx="0"/>
            <a:endCxn id="2036" idx="0"/>
          </p:cNvCxnSpPr>
          <p:nvPr/>
        </p:nvCxnSpPr>
        <p:spPr>
          <a:xfrm rot="5400000">
            <a:off x="995925" y="3183925"/>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050" name="Google Shape;2050;p79"/>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79"/>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52" name="Google Shape;2052;p79"/>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053" name="Google Shape;2053;p79"/>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054" name="Google Shape;2054;p7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8" name="Shape 2058"/>
        <p:cNvGrpSpPr/>
        <p:nvPr/>
      </p:nvGrpSpPr>
      <p:grpSpPr>
        <a:xfrm>
          <a:off x="0" y="0"/>
          <a:ext cx="0" cy="0"/>
          <a:chOff x="0" y="0"/>
          <a:chExt cx="0" cy="0"/>
        </a:xfrm>
      </p:grpSpPr>
      <p:sp>
        <p:nvSpPr>
          <p:cNvPr id="2059" name="Google Shape;2059;p80"/>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060" name="Google Shape;2060;p80"/>
          <p:cNvSpPr/>
          <p:nvPr/>
        </p:nvSpPr>
        <p:spPr>
          <a:xfrm>
            <a:off x="4683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80"/>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062" name="Google Shape;2062;p80"/>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063" name="Google Shape;2063;p80"/>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064" name="Google Shape;2064;p80"/>
          <p:cNvSpPr/>
          <p:nvPr/>
        </p:nvSpPr>
        <p:spPr>
          <a:xfrm>
            <a:off x="1210875"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80"/>
          <p:cNvSpPr/>
          <p:nvPr/>
        </p:nvSpPr>
        <p:spPr>
          <a:xfrm>
            <a:off x="20045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80"/>
          <p:cNvSpPr/>
          <p:nvPr/>
        </p:nvSpPr>
        <p:spPr>
          <a:xfrm>
            <a:off x="279822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80"/>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68" name="Google Shape;2068;p80"/>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069" name="Google Shape;2069;p80"/>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070" name="Google Shape;2070;p80"/>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cxnSp>
        <p:nvCxnSpPr>
          <p:cNvPr id="2071" name="Google Shape;2071;p80"/>
          <p:cNvCxnSpPr>
            <a:stCxn id="2060" idx="0"/>
            <a:endCxn id="2064" idx="0"/>
          </p:cNvCxnSpPr>
          <p:nvPr/>
        </p:nvCxnSpPr>
        <p:spPr>
          <a:xfrm flipH="1" rot="-5400000">
            <a:off x="995900" y="3183925"/>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72" name="Google Shape;2072;p80"/>
          <p:cNvCxnSpPr>
            <a:stCxn id="2065" idx="0"/>
            <a:endCxn id="2064" idx="0"/>
          </p:cNvCxnSpPr>
          <p:nvPr/>
        </p:nvCxnSpPr>
        <p:spPr>
          <a:xfrm rot="5400000">
            <a:off x="1763950" y="3158275"/>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73" name="Google Shape;2073;p80"/>
          <p:cNvCxnSpPr>
            <a:stCxn id="2066" idx="0"/>
            <a:endCxn id="2064" idx="0"/>
          </p:cNvCxnSpPr>
          <p:nvPr/>
        </p:nvCxnSpPr>
        <p:spPr>
          <a:xfrm rot="5400000">
            <a:off x="2160875" y="2761525"/>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074" name="Google Shape;2074;p80"/>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80"/>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76" name="Google Shape;2076;p80"/>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077" name="Google Shape;2077;p80"/>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078" name="Google Shape;2078;p80"/>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81"/>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084" name="Google Shape;2084;p81"/>
          <p:cNvSpPr/>
          <p:nvPr/>
        </p:nvSpPr>
        <p:spPr>
          <a:xfrm>
            <a:off x="4683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81"/>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086" name="Google Shape;2086;p81"/>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087" name="Google Shape;2087;p81"/>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088" name="Google Shape;2088;p81"/>
          <p:cNvSpPr/>
          <p:nvPr/>
        </p:nvSpPr>
        <p:spPr>
          <a:xfrm>
            <a:off x="121087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81"/>
          <p:cNvSpPr/>
          <p:nvPr/>
        </p:nvSpPr>
        <p:spPr>
          <a:xfrm>
            <a:off x="200455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81"/>
          <p:cNvSpPr/>
          <p:nvPr/>
        </p:nvSpPr>
        <p:spPr>
          <a:xfrm>
            <a:off x="279822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81"/>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092" name="Google Shape;2092;p81"/>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093" name="Google Shape;2093;p81"/>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094" name="Google Shape;2094;p81"/>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cxnSp>
        <p:nvCxnSpPr>
          <p:cNvPr id="2095" name="Google Shape;2095;p81"/>
          <p:cNvCxnSpPr>
            <a:stCxn id="2084" idx="0"/>
            <a:endCxn id="2089" idx="0"/>
          </p:cNvCxnSpPr>
          <p:nvPr/>
        </p:nvCxnSpPr>
        <p:spPr>
          <a:xfrm flipH="1" rot="-5400000">
            <a:off x="1392800" y="2787025"/>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96" name="Google Shape;2096;p81"/>
          <p:cNvCxnSpPr>
            <a:stCxn id="2088" idx="0"/>
            <a:endCxn id="2089" idx="0"/>
          </p:cNvCxnSpPr>
          <p:nvPr/>
        </p:nvCxnSpPr>
        <p:spPr>
          <a:xfrm flipH="1" rot="-5400000">
            <a:off x="1764075" y="3158275"/>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097" name="Google Shape;2097;p81"/>
          <p:cNvCxnSpPr>
            <a:stCxn id="2090" idx="0"/>
            <a:endCxn id="2089" idx="0"/>
          </p:cNvCxnSpPr>
          <p:nvPr/>
        </p:nvCxnSpPr>
        <p:spPr>
          <a:xfrm rot="5400000">
            <a:off x="2557625" y="3158275"/>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098" name="Google Shape;2098;p81"/>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81"/>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00" name="Google Shape;2100;p81"/>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101" name="Google Shape;2101;p81"/>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102" name="Google Shape;2102;p8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82"/>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108" name="Google Shape;2108;p82"/>
          <p:cNvSpPr/>
          <p:nvPr/>
        </p:nvSpPr>
        <p:spPr>
          <a:xfrm>
            <a:off x="4683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82"/>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110" name="Google Shape;2110;p82"/>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111" name="Google Shape;2111;p82"/>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112" name="Google Shape;2112;p82"/>
          <p:cNvSpPr/>
          <p:nvPr/>
        </p:nvSpPr>
        <p:spPr>
          <a:xfrm>
            <a:off x="1210875"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82"/>
          <p:cNvSpPr/>
          <p:nvPr/>
        </p:nvSpPr>
        <p:spPr>
          <a:xfrm>
            <a:off x="2004550" y="3554875"/>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82"/>
          <p:cNvSpPr/>
          <p:nvPr/>
        </p:nvSpPr>
        <p:spPr>
          <a:xfrm>
            <a:off x="2798225"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82"/>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16" name="Google Shape;2116;p82"/>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117" name="Google Shape;2117;p82"/>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118" name="Google Shape;2118;p82"/>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cxnSp>
        <p:nvCxnSpPr>
          <p:cNvPr id="2119" name="Google Shape;2119;p82"/>
          <p:cNvCxnSpPr>
            <a:stCxn id="2108" idx="0"/>
            <a:endCxn id="2114" idx="0"/>
          </p:cNvCxnSpPr>
          <p:nvPr/>
        </p:nvCxnSpPr>
        <p:spPr>
          <a:xfrm flipH="1" rot="-5400000">
            <a:off x="1789550" y="2390275"/>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120" name="Google Shape;2120;p82"/>
          <p:cNvCxnSpPr>
            <a:stCxn id="2112" idx="0"/>
            <a:endCxn id="2114" idx="0"/>
          </p:cNvCxnSpPr>
          <p:nvPr/>
        </p:nvCxnSpPr>
        <p:spPr>
          <a:xfrm flipH="1" rot="-5400000">
            <a:off x="2160825" y="2761525"/>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121" name="Google Shape;2121;p82"/>
          <p:cNvCxnSpPr>
            <a:stCxn id="2113" idx="0"/>
            <a:endCxn id="2114" idx="0"/>
          </p:cNvCxnSpPr>
          <p:nvPr/>
        </p:nvCxnSpPr>
        <p:spPr>
          <a:xfrm flipH="1" rot="-5400000">
            <a:off x="2557750" y="3158275"/>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122" name="Google Shape;2122;p82"/>
          <p:cNvSpPr/>
          <p:nvPr/>
        </p:nvSpPr>
        <p:spPr>
          <a:xfrm>
            <a:off x="2798225" y="3554863"/>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82"/>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24" name="Google Shape;2124;p82"/>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125" name="Google Shape;2125;p82"/>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126" name="Google Shape;2126;p82"/>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00" name="Google Shape;100;p20"/>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01" name="Google Shape;101;p20"/>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02" name="Google Shape;102;p20"/>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83"/>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132" name="Google Shape;2132;p83"/>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83"/>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134" name="Google Shape;2134;p83"/>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135" name="Google Shape;2135;p83"/>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136" name="Google Shape;2136;p83"/>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83"/>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8" name="Google Shape;2138;p83"/>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83"/>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40" name="Google Shape;2140;p83"/>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141" name="Google Shape;2141;p83"/>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142" name="Google Shape;2142;p83"/>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143" name="Google Shape;2143;p83"/>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44" name="Google Shape;2144;p83"/>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145" name="Google Shape;2145;p83"/>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146" name="Google Shape;2146;p83"/>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1</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84"/>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152" name="Google Shape;2152;p84"/>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84"/>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154" name="Google Shape;2154;p84"/>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155" name="Google Shape;2155;p84"/>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156" name="Google Shape;2156;p84"/>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84"/>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84"/>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84"/>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60" name="Google Shape;2160;p84"/>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161" name="Google Shape;2161;p84"/>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162" name="Google Shape;2162;p84"/>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163" name="Google Shape;2163;p84"/>
          <p:cNvSpPr/>
          <p:nvPr/>
        </p:nvSpPr>
        <p:spPr>
          <a:xfrm>
            <a:off x="4683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84"/>
          <p:cNvSpPr/>
          <p:nvPr/>
        </p:nvSpPr>
        <p:spPr>
          <a:xfrm>
            <a:off x="121086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84"/>
          <p:cNvSpPr/>
          <p:nvPr/>
        </p:nvSpPr>
        <p:spPr>
          <a:xfrm>
            <a:off x="20045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84"/>
          <p:cNvSpPr/>
          <p:nvPr/>
        </p:nvSpPr>
        <p:spPr>
          <a:xfrm>
            <a:off x="279821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84"/>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68" name="Google Shape;2168;p84"/>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169" name="Google Shape;2169;p84"/>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170" name="Google Shape;2170;p84"/>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4" name="Shape 2174"/>
        <p:cNvGrpSpPr/>
        <p:nvPr/>
      </p:nvGrpSpPr>
      <p:grpSpPr>
        <a:xfrm>
          <a:off x="0" y="0"/>
          <a:ext cx="0" cy="0"/>
          <a:chOff x="0" y="0"/>
          <a:chExt cx="0" cy="0"/>
        </a:xfrm>
      </p:grpSpPr>
      <p:sp>
        <p:nvSpPr>
          <p:cNvPr id="2175" name="Google Shape;2175;p85"/>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176" name="Google Shape;2176;p85"/>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85"/>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178" name="Google Shape;2178;p85"/>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179" name="Google Shape;2179;p85"/>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180" name="Google Shape;2180;p85"/>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85"/>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85"/>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85"/>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84" name="Google Shape;2184;p85"/>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185" name="Google Shape;2185;p85"/>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186" name="Google Shape;2186;p85"/>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187" name="Google Shape;2187;p85"/>
          <p:cNvSpPr/>
          <p:nvPr/>
        </p:nvSpPr>
        <p:spPr>
          <a:xfrm>
            <a:off x="468338"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85"/>
          <p:cNvSpPr/>
          <p:nvPr/>
        </p:nvSpPr>
        <p:spPr>
          <a:xfrm>
            <a:off x="121086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85"/>
          <p:cNvSpPr/>
          <p:nvPr/>
        </p:nvSpPr>
        <p:spPr>
          <a:xfrm>
            <a:off x="20045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85"/>
          <p:cNvSpPr/>
          <p:nvPr/>
        </p:nvSpPr>
        <p:spPr>
          <a:xfrm>
            <a:off x="279821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91" name="Google Shape;2191;p85"/>
          <p:cNvCxnSpPr>
            <a:stCxn id="2190" idx="0"/>
            <a:endCxn id="2187" idx="0"/>
          </p:cNvCxnSpPr>
          <p:nvPr/>
        </p:nvCxnSpPr>
        <p:spPr>
          <a:xfrm rot="5400000">
            <a:off x="1789613" y="1951200"/>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192" name="Google Shape;2192;p85"/>
          <p:cNvCxnSpPr>
            <a:stCxn id="2189" idx="0"/>
            <a:endCxn id="2187" idx="0"/>
          </p:cNvCxnSpPr>
          <p:nvPr/>
        </p:nvCxnSpPr>
        <p:spPr>
          <a:xfrm rot="5400000">
            <a:off x="1392688" y="2347950"/>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193" name="Google Shape;2193;p85"/>
          <p:cNvCxnSpPr>
            <a:stCxn id="2188" idx="0"/>
            <a:endCxn id="2187" idx="0"/>
          </p:cNvCxnSpPr>
          <p:nvPr/>
        </p:nvCxnSpPr>
        <p:spPr>
          <a:xfrm rot="5400000">
            <a:off x="995913" y="2744850"/>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194" name="Google Shape;2194;p85"/>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85"/>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196" name="Google Shape;2196;p85"/>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197" name="Google Shape;2197;p85"/>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198" name="Google Shape;2198;p85"/>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1"/>
                                        </p:tgtEl>
                                        <p:attrNameLst>
                                          <p:attrName>style.visibility</p:attrName>
                                        </p:attrNameLst>
                                      </p:cBhvr>
                                      <p:to>
                                        <p:strVal val="visible"/>
                                      </p:to>
                                    </p:set>
                                    <p:animEffect filter="fade" transition="in">
                                      <p:cBhvr>
                                        <p:cTn dur="1000"/>
                                        <p:tgtEl>
                                          <p:spTgt spid="2191"/>
                                        </p:tgtEl>
                                      </p:cBhvr>
                                    </p:animEffect>
                                  </p:childTnLst>
                                </p:cTn>
                              </p:par>
                              <p:par>
                                <p:cTn fill="hold" nodeType="withEffect" presetClass="entr" presetID="10" presetSubtype="0">
                                  <p:stCondLst>
                                    <p:cond delay="0"/>
                                  </p:stCondLst>
                                  <p:childTnLst>
                                    <p:set>
                                      <p:cBhvr>
                                        <p:cTn dur="1" fill="hold">
                                          <p:stCondLst>
                                            <p:cond delay="0"/>
                                          </p:stCondLst>
                                        </p:cTn>
                                        <p:tgtEl>
                                          <p:spTgt spid="2192"/>
                                        </p:tgtEl>
                                        <p:attrNameLst>
                                          <p:attrName>style.visibility</p:attrName>
                                        </p:attrNameLst>
                                      </p:cBhvr>
                                      <p:to>
                                        <p:strVal val="visible"/>
                                      </p:to>
                                    </p:set>
                                    <p:animEffect filter="fade" transition="in">
                                      <p:cBhvr>
                                        <p:cTn dur="1000"/>
                                        <p:tgtEl>
                                          <p:spTgt spid="2192"/>
                                        </p:tgtEl>
                                      </p:cBhvr>
                                    </p:animEffect>
                                  </p:childTnLst>
                                </p:cTn>
                              </p:par>
                              <p:par>
                                <p:cTn fill="hold" nodeType="withEffect" presetClass="entr" presetID="10" presetSubtype="0">
                                  <p:stCondLst>
                                    <p:cond delay="0"/>
                                  </p:stCondLst>
                                  <p:childTnLst>
                                    <p:set>
                                      <p:cBhvr>
                                        <p:cTn dur="1" fill="hold">
                                          <p:stCondLst>
                                            <p:cond delay="0"/>
                                          </p:stCondLst>
                                        </p:cTn>
                                        <p:tgtEl>
                                          <p:spTgt spid="2193"/>
                                        </p:tgtEl>
                                        <p:attrNameLst>
                                          <p:attrName>style.visibility</p:attrName>
                                        </p:attrNameLst>
                                      </p:cBhvr>
                                      <p:to>
                                        <p:strVal val="visible"/>
                                      </p:to>
                                    </p:set>
                                    <p:animEffect filter="fade" transition="in">
                                      <p:cBhvr>
                                        <p:cTn dur="1000"/>
                                        <p:tgtEl>
                                          <p:spTgt spid="2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4"/>
                                        </p:tgtEl>
                                        <p:attrNameLst>
                                          <p:attrName>style.visibility</p:attrName>
                                        </p:attrNameLst>
                                      </p:cBhvr>
                                      <p:to>
                                        <p:strVal val="visible"/>
                                      </p:to>
                                    </p:set>
                                    <p:animEffect filter="fade" transition="in">
                                      <p:cBhvr>
                                        <p:cTn dur="1000"/>
                                        <p:tgtEl>
                                          <p:spTgt spid="2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sp>
        <p:nvSpPr>
          <p:cNvPr id="2203" name="Google Shape;2203;p86"/>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204" name="Google Shape;2204;p86"/>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86"/>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206" name="Google Shape;2206;p86"/>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207" name="Google Shape;2207;p86"/>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208" name="Google Shape;2208;p86"/>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86"/>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86"/>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86"/>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12" name="Google Shape;2212;p86"/>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213" name="Google Shape;2213;p86"/>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214" name="Google Shape;2214;p86"/>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215" name="Google Shape;2215;p86"/>
          <p:cNvSpPr/>
          <p:nvPr/>
        </p:nvSpPr>
        <p:spPr>
          <a:xfrm>
            <a:off x="4683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86"/>
          <p:cNvSpPr/>
          <p:nvPr/>
        </p:nvSpPr>
        <p:spPr>
          <a:xfrm>
            <a:off x="121086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86"/>
          <p:cNvSpPr/>
          <p:nvPr/>
        </p:nvSpPr>
        <p:spPr>
          <a:xfrm>
            <a:off x="20045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86"/>
          <p:cNvSpPr/>
          <p:nvPr/>
        </p:nvSpPr>
        <p:spPr>
          <a:xfrm>
            <a:off x="279821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9" name="Google Shape;2219;p86"/>
          <p:cNvCxnSpPr>
            <a:stCxn id="2215" idx="0"/>
            <a:endCxn id="2216" idx="0"/>
          </p:cNvCxnSpPr>
          <p:nvPr/>
        </p:nvCxnSpPr>
        <p:spPr>
          <a:xfrm flipH="1" rot="-5400000">
            <a:off x="995888" y="2744850"/>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20" name="Google Shape;2220;p86"/>
          <p:cNvCxnSpPr>
            <a:stCxn id="2217" idx="0"/>
            <a:endCxn id="2216" idx="0"/>
          </p:cNvCxnSpPr>
          <p:nvPr/>
        </p:nvCxnSpPr>
        <p:spPr>
          <a:xfrm rot="5400000">
            <a:off x="1763938" y="2719200"/>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21" name="Google Shape;2221;p86"/>
          <p:cNvCxnSpPr>
            <a:stCxn id="2218" idx="0"/>
            <a:endCxn id="2216" idx="0"/>
          </p:cNvCxnSpPr>
          <p:nvPr/>
        </p:nvCxnSpPr>
        <p:spPr>
          <a:xfrm rot="5400000">
            <a:off x="2160863" y="2322450"/>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222" name="Google Shape;2222;p86"/>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86"/>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24" name="Google Shape;2224;p86"/>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225" name="Google Shape;2225;p86"/>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226" name="Google Shape;2226;p86"/>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9"/>
                                        </p:tgtEl>
                                        <p:attrNameLst>
                                          <p:attrName>style.visibility</p:attrName>
                                        </p:attrNameLst>
                                      </p:cBhvr>
                                      <p:to>
                                        <p:strVal val="visible"/>
                                      </p:to>
                                    </p:set>
                                    <p:animEffect filter="fade" transition="in">
                                      <p:cBhvr>
                                        <p:cTn dur="1000"/>
                                        <p:tgtEl>
                                          <p:spTgt spid="2219"/>
                                        </p:tgtEl>
                                      </p:cBhvr>
                                    </p:animEffect>
                                  </p:childTnLst>
                                </p:cTn>
                              </p:par>
                              <p:par>
                                <p:cTn fill="hold" nodeType="withEffect" presetClass="entr" presetID="10" presetSubtype="0">
                                  <p:stCondLst>
                                    <p:cond delay="0"/>
                                  </p:stCondLst>
                                  <p:childTnLst>
                                    <p:set>
                                      <p:cBhvr>
                                        <p:cTn dur="1" fill="hold">
                                          <p:stCondLst>
                                            <p:cond delay="0"/>
                                          </p:stCondLst>
                                        </p:cTn>
                                        <p:tgtEl>
                                          <p:spTgt spid="2221"/>
                                        </p:tgtEl>
                                        <p:attrNameLst>
                                          <p:attrName>style.visibility</p:attrName>
                                        </p:attrNameLst>
                                      </p:cBhvr>
                                      <p:to>
                                        <p:strVal val="visible"/>
                                      </p:to>
                                    </p:set>
                                    <p:animEffect filter="fade" transition="in">
                                      <p:cBhvr>
                                        <p:cTn dur="1000"/>
                                        <p:tgtEl>
                                          <p:spTgt spid="2221"/>
                                        </p:tgtEl>
                                      </p:cBhvr>
                                    </p:animEffect>
                                  </p:childTnLst>
                                </p:cTn>
                              </p:par>
                              <p:par>
                                <p:cTn fill="hold" nodeType="withEffect" presetClass="entr" presetID="10" presetSubtype="0">
                                  <p:stCondLst>
                                    <p:cond delay="0"/>
                                  </p:stCondLst>
                                  <p:childTnLst>
                                    <p:set>
                                      <p:cBhvr>
                                        <p:cTn dur="1" fill="hold">
                                          <p:stCondLst>
                                            <p:cond delay="0"/>
                                          </p:stCondLst>
                                        </p:cTn>
                                        <p:tgtEl>
                                          <p:spTgt spid="2220"/>
                                        </p:tgtEl>
                                        <p:attrNameLst>
                                          <p:attrName>style.visibility</p:attrName>
                                        </p:attrNameLst>
                                      </p:cBhvr>
                                      <p:to>
                                        <p:strVal val="visible"/>
                                      </p:to>
                                    </p:set>
                                    <p:animEffect filter="fade" transition="in">
                                      <p:cBhvr>
                                        <p:cTn dur="1000"/>
                                        <p:tgtEl>
                                          <p:spTgt spid="2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2"/>
                                        </p:tgtEl>
                                        <p:attrNameLst>
                                          <p:attrName>style.visibility</p:attrName>
                                        </p:attrNameLst>
                                      </p:cBhvr>
                                      <p:to>
                                        <p:strVal val="visible"/>
                                      </p:to>
                                    </p:set>
                                    <p:animEffect filter="fade" transition="in">
                                      <p:cBhvr>
                                        <p:cTn dur="1000"/>
                                        <p:tgtEl>
                                          <p:spTgt spid="2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0" name="Shape 2230"/>
        <p:cNvGrpSpPr/>
        <p:nvPr/>
      </p:nvGrpSpPr>
      <p:grpSpPr>
        <a:xfrm>
          <a:off x="0" y="0"/>
          <a:ext cx="0" cy="0"/>
          <a:chOff x="0" y="0"/>
          <a:chExt cx="0" cy="0"/>
        </a:xfrm>
      </p:grpSpPr>
      <p:sp>
        <p:nvSpPr>
          <p:cNvPr id="2231" name="Google Shape;2231;p8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232" name="Google Shape;2232;p87"/>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8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234" name="Google Shape;2234;p8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235" name="Google Shape;2235;p8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236" name="Google Shape;2236;p87"/>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87"/>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87"/>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87"/>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40" name="Google Shape;2240;p87"/>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241" name="Google Shape;2241;p87"/>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242" name="Google Shape;2242;p87"/>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243" name="Google Shape;2243;p87"/>
          <p:cNvSpPr/>
          <p:nvPr/>
        </p:nvSpPr>
        <p:spPr>
          <a:xfrm>
            <a:off x="4683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87"/>
          <p:cNvSpPr/>
          <p:nvPr/>
        </p:nvSpPr>
        <p:spPr>
          <a:xfrm>
            <a:off x="121086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87"/>
          <p:cNvSpPr/>
          <p:nvPr/>
        </p:nvSpPr>
        <p:spPr>
          <a:xfrm>
            <a:off x="2004538"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87"/>
          <p:cNvSpPr/>
          <p:nvPr/>
        </p:nvSpPr>
        <p:spPr>
          <a:xfrm>
            <a:off x="279821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47" name="Google Shape;2247;p87"/>
          <p:cNvCxnSpPr>
            <a:stCxn id="2243" idx="0"/>
            <a:endCxn id="2245" idx="0"/>
          </p:cNvCxnSpPr>
          <p:nvPr/>
        </p:nvCxnSpPr>
        <p:spPr>
          <a:xfrm flipH="1" rot="-5400000">
            <a:off x="1392788" y="2347950"/>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48" name="Google Shape;2248;p87"/>
          <p:cNvCxnSpPr>
            <a:stCxn id="2244" idx="0"/>
            <a:endCxn id="2245" idx="0"/>
          </p:cNvCxnSpPr>
          <p:nvPr/>
        </p:nvCxnSpPr>
        <p:spPr>
          <a:xfrm flipH="1" rot="-5400000">
            <a:off x="1764063" y="2719200"/>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49" name="Google Shape;2249;p87"/>
          <p:cNvCxnSpPr>
            <a:stCxn id="2246" idx="0"/>
            <a:endCxn id="2245" idx="0"/>
          </p:cNvCxnSpPr>
          <p:nvPr/>
        </p:nvCxnSpPr>
        <p:spPr>
          <a:xfrm rot="5400000">
            <a:off x="2557613" y="2719200"/>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250" name="Google Shape;2250;p87"/>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87"/>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52" name="Google Shape;2252;p87"/>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253" name="Google Shape;2253;p87"/>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254" name="Google Shape;2254;p8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47"/>
                                        </p:tgtEl>
                                        <p:attrNameLst>
                                          <p:attrName>style.visibility</p:attrName>
                                        </p:attrNameLst>
                                      </p:cBhvr>
                                      <p:to>
                                        <p:strVal val="visible"/>
                                      </p:to>
                                    </p:set>
                                    <p:animEffect filter="fade" transition="in">
                                      <p:cBhvr>
                                        <p:cTn dur="1000"/>
                                        <p:tgtEl>
                                          <p:spTgt spid="2247"/>
                                        </p:tgtEl>
                                      </p:cBhvr>
                                    </p:animEffect>
                                  </p:childTnLst>
                                </p:cTn>
                              </p:par>
                              <p:par>
                                <p:cTn fill="hold" nodeType="withEffect" presetClass="entr" presetID="10" presetSubtype="0">
                                  <p:stCondLst>
                                    <p:cond delay="0"/>
                                  </p:stCondLst>
                                  <p:childTnLst>
                                    <p:set>
                                      <p:cBhvr>
                                        <p:cTn dur="1" fill="hold">
                                          <p:stCondLst>
                                            <p:cond delay="0"/>
                                          </p:stCondLst>
                                        </p:cTn>
                                        <p:tgtEl>
                                          <p:spTgt spid="2248"/>
                                        </p:tgtEl>
                                        <p:attrNameLst>
                                          <p:attrName>style.visibility</p:attrName>
                                        </p:attrNameLst>
                                      </p:cBhvr>
                                      <p:to>
                                        <p:strVal val="visible"/>
                                      </p:to>
                                    </p:set>
                                    <p:animEffect filter="fade" transition="in">
                                      <p:cBhvr>
                                        <p:cTn dur="1000"/>
                                        <p:tgtEl>
                                          <p:spTgt spid="2248"/>
                                        </p:tgtEl>
                                      </p:cBhvr>
                                    </p:animEffect>
                                  </p:childTnLst>
                                </p:cTn>
                              </p:par>
                              <p:par>
                                <p:cTn fill="hold" nodeType="withEffect" presetClass="entr" presetID="10" presetSubtype="0">
                                  <p:stCondLst>
                                    <p:cond delay="0"/>
                                  </p:stCondLst>
                                  <p:childTnLst>
                                    <p:set>
                                      <p:cBhvr>
                                        <p:cTn dur="1" fill="hold">
                                          <p:stCondLst>
                                            <p:cond delay="0"/>
                                          </p:stCondLst>
                                        </p:cTn>
                                        <p:tgtEl>
                                          <p:spTgt spid="2249"/>
                                        </p:tgtEl>
                                        <p:attrNameLst>
                                          <p:attrName>style.visibility</p:attrName>
                                        </p:attrNameLst>
                                      </p:cBhvr>
                                      <p:to>
                                        <p:strVal val="visible"/>
                                      </p:to>
                                    </p:set>
                                    <p:animEffect filter="fade" transition="in">
                                      <p:cBhvr>
                                        <p:cTn dur="1000"/>
                                        <p:tgtEl>
                                          <p:spTgt spid="2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88"/>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260" name="Google Shape;2260;p88"/>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88"/>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262" name="Google Shape;2262;p88"/>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263" name="Google Shape;2263;p88"/>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264" name="Google Shape;2264;p88"/>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88"/>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88"/>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88"/>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68" name="Google Shape;2268;p88"/>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269" name="Google Shape;2269;p88"/>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270" name="Google Shape;2270;p88"/>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271" name="Google Shape;2271;p88"/>
          <p:cNvSpPr/>
          <p:nvPr/>
        </p:nvSpPr>
        <p:spPr>
          <a:xfrm>
            <a:off x="4683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88"/>
          <p:cNvSpPr/>
          <p:nvPr/>
        </p:nvSpPr>
        <p:spPr>
          <a:xfrm>
            <a:off x="1210863"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88"/>
          <p:cNvSpPr/>
          <p:nvPr/>
        </p:nvSpPr>
        <p:spPr>
          <a:xfrm>
            <a:off x="2004538"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88"/>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88"/>
          <p:cNvSpPr/>
          <p:nvPr/>
        </p:nvSpPr>
        <p:spPr>
          <a:xfrm>
            <a:off x="2004538" y="3115800"/>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76" name="Google Shape;2276;p88"/>
          <p:cNvCxnSpPr>
            <a:stCxn id="2271" idx="0"/>
            <a:endCxn id="2274" idx="0"/>
          </p:cNvCxnSpPr>
          <p:nvPr/>
        </p:nvCxnSpPr>
        <p:spPr>
          <a:xfrm flipH="1" rot="-5400000">
            <a:off x="1789538" y="1951200"/>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77" name="Google Shape;2277;p88"/>
          <p:cNvCxnSpPr>
            <a:stCxn id="2272" idx="0"/>
            <a:endCxn id="2274" idx="0"/>
          </p:cNvCxnSpPr>
          <p:nvPr/>
        </p:nvCxnSpPr>
        <p:spPr>
          <a:xfrm flipH="1" rot="-5400000">
            <a:off x="2160813" y="2322450"/>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278" name="Google Shape;2278;p88"/>
          <p:cNvCxnSpPr>
            <a:stCxn id="2275" idx="0"/>
            <a:endCxn id="2274" idx="0"/>
          </p:cNvCxnSpPr>
          <p:nvPr/>
        </p:nvCxnSpPr>
        <p:spPr>
          <a:xfrm flipH="1" rot="-5400000">
            <a:off x="2557738" y="2719200"/>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279" name="Google Shape;2279;p88"/>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88"/>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81" name="Google Shape;2281;p88"/>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282" name="Google Shape;2282;p88"/>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283" name="Google Shape;2283;p88"/>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7" name="Shape 2287"/>
        <p:cNvGrpSpPr/>
        <p:nvPr/>
      </p:nvGrpSpPr>
      <p:grpSpPr>
        <a:xfrm>
          <a:off x="0" y="0"/>
          <a:ext cx="0" cy="0"/>
          <a:chOff x="0" y="0"/>
          <a:chExt cx="0" cy="0"/>
        </a:xfrm>
      </p:grpSpPr>
      <p:sp>
        <p:nvSpPr>
          <p:cNvPr id="2288" name="Google Shape;2288;p89"/>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289" name="Google Shape;2289;p89"/>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89"/>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291" name="Google Shape;2291;p89"/>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292" name="Google Shape;2292;p89"/>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293" name="Google Shape;2293;p89"/>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89"/>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89"/>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89"/>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297" name="Google Shape;2297;p89"/>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298" name="Google Shape;2298;p89"/>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299" name="Google Shape;2299;p89"/>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300" name="Google Shape;2300;p89"/>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89"/>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89"/>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89"/>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89"/>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89"/>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06" name="Google Shape;2306;p89"/>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307" name="Google Shape;2307;p89"/>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308" name="Google Shape;2308;p8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2</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2" name="Shape 2312"/>
        <p:cNvGrpSpPr/>
        <p:nvPr/>
      </p:nvGrpSpPr>
      <p:grpSpPr>
        <a:xfrm>
          <a:off x="0" y="0"/>
          <a:ext cx="0" cy="0"/>
          <a:chOff x="0" y="0"/>
          <a:chExt cx="0" cy="0"/>
        </a:xfrm>
      </p:grpSpPr>
      <p:sp>
        <p:nvSpPr>
          <p:cNvPr id="2313" name="Google Shape;2313;p90"/>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314" name="Google Shape;2314;p90"/>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90"/>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316" name="Google Shape;2316;p90"/>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317" name="Google Shape;2317;p90"/>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318" name="Google Shape;2318;p90"/>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90"/>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90"/>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90"/>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22" name="Google Shape;2322;p90"/>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323" name="Google Shape;2323;p90"/>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324" name="Google Shape;2324;p90"/>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325" name="Google Shape;2325;p90"/>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90"/>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90"/>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90"/>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90"/>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90"/>
          <p:cNvSpPr/>
          <p:nvPr/>
        </p:nvSpPr>
        <p:spPr>
          <a:xfrm>
            <a:off x="4683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90"/>
          <p:cNvSpPr/>
          <p:nvPr/>
        </p:nvSpPr>
        <p:spPr>
          <a:xfrm>
            <a:off x="121086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90"/>
          <p:cNvSpPr/>
          <p:nvPr/>
        </p:nvSpPr>
        <p:spPr>
          <a:xfrm>
            <a:off x="20045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90"/>
          <p:cNvSpPr/>
          <p:nvPr/>
        </p:nvSpPr>
        <p:spPr>
          <a:xfrm>
            <a:off x="279821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90"/>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35" name="Google Shape;2335;p90"/>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336" name="Google Shape;2336;p90"/>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337" name="Google Shape;2337;p90"/>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1" name="Shape 2341"/>
        <p:cNvGrpSpPr/>
        <p:nvPr/>
      </p:nvGrpSpPr>
      <p:grpSpPr>
        <a:xfrm>
          <a:off x="0" y="0"/>
          <a:ext cx="0" cy="0"/>
          <a:chOff x="0" y="0"/>
          <a:chExt cx="0" cy="0"/>
        </a:xfrm>
      </p:grpSpPr>
      <p:sp>
        <p:nvSpPr>
          <p:cNvPr id="2342" name="Google Shape;2342;p91"/>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343" name="Google Shape;2343;p91"/>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91"/>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345" name="Google Shape;2345;p91"/>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346" name="Google Shape;2346;p91"/>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347" name="Google Shape;2347;p91"/>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91"/>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91"/>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91"/>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51" name="Google Shape;2351;p91"/>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352" name="Google Shape;2352;p91"/>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353" name="Google Shape;2353;p91"/>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354" name="Google Shape;2354;p91"/>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91"/>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91"/>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91"/>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8" name="Google Shape;2358;p91"/>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9" name="Google Shape;2359;p91"/>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0" name="Google Shape;2360;p91"/>
          <p:cNvSpPr/>
          <p:nvPr/>
        </p:nvSpPr>
        <p:spPr>
          <a:xfrm>
            <a:off x="121086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1" name="Google Shape;2361;p91"/>
          <p:cNvSpPr/>
          <p:nvPr/>
        </p:nvSpPr>
        <p:spPr>
          <a:xfrm>
            <a:off x="20045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2" name="Google Shape;2362;p91"/>
          <p:cNvSpPr/>
          <p:nvPr/>
        </p:nvSpPr>
        <p:spPr>
          <a:xfrm>
            <a:off x="279821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63" name="Google Shape;2363;p91"/>
          <p:cNvCxnSpPr>
            <a:stCxn id="2362" idx="0"/>
            <a:endCxn id="2359" idx="0"/>
          </p:cNvCxnSpPr>
          <p:nvPr/>
        </p:nvCxnSpPr>
        <p:spPr>
          <a:xfrm rot="5400000">
            <a:off x="1789613" y="1512113"/>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364" name="Google Shape;2364;p91"/>
          <p:cNvCxnSpPr>
            <a:stCxn id="2361" idx="0"/>
            <a:endCxn id="2359" idx="0"/>
          </p:cNvCxnSpPr>
          <p:nvPr/>
        </p:nvCxnSpPr>
        <p:spPr>
          <a:xfrm rot="5400000">
            <a:off x="1392688" y="1908863"/>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365" name="Google Shape;2365;p91"/>
          <p:cNvCxnSpPr>
            <a:stCxn id="2360" idx="0"/>
            <a:endCxn id="2359" idx="0"/>
          </p:cNvCxnSpPr>
          <p:nvPr/>
        </p:nvCxnSpPr>
        <p:spPr>
          <a:xfrm rot="5400000">
            <a:off x="995913" y="2305763"/>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366" name="Google Shape;2366;p91"/>
          <p:cNvSpPr/>
          <p:nvPr/>
        </p:nvSpPr>
        <p:spPr>
          <a:xfrm>
            <a:off x="468338" y="2676713"/>
            <a:ext cx="313200" cy="257400"/>
          </a:xfrm>
          <a:prstGeom prst="ellipse">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7" name="Google Shape;2367;p91"/>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68" name="Google Shape;2368;p91"/>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369" name="Google Shape;2369;p91"/>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370" name="Google Shape;2370;p9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sp>
        <p:nvSpPr>
          <p:cNvPr id="2375" name="Google Shape;2375;p92"/>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376" name="Google Shape;2376;p92"/>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92"/>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378" name="Google Shape;2378;p92"/>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379" name="Google Shape;2379;p92"/>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380" name="Google Shape;2380;p92"/>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92"/>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92"/>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92"/>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384" name="Google Shape;2384;p92"/>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385" name="Google Shape;2385;p92"/>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386" name="Google Shape;2386;p92"/>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387" name="Google Shape;2387;p92"/>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92"/>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92"/>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92"/>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92"/>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92"/>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92"/>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92"/>
          <p:cNvSpPr/>
          <p:nvPr/>
        </p:nvSpPr>
        <p:spPr>
          <a:xfrm>
            <a:off x="20045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92"/>
          <p:cNvSpPr/>
          <p:nvPr/>
        </p:nvSpPr>
        <p:spPr>
          <a:xfrm>
            <a:off x="279821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92"/>
          <p:cNvSpPr/>
          <p:nvPr/>
        </p:nvSpPr>
        <p:spPr>
          <a:xfrm>
            <a:off x="4683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7" name="Google Shape;2397;p92"/>
          <p:cNvCxnSpPr>
            <a:stCxn id="2396" idx="0"/>
            <a:endCxn id="2393" idx="0"/>
          </p:cNvCxnSpPr>
          <p:nvPr/>
        </p:nvCxnSpPr>
        <p:spPr>
          <a:xfrm flipH="1" rot="-5400000">
            <a:off x="995888" y="2305763"/>
            <a:ext cx="600" cy="7425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398" name="Google Shape;2398;p92"/>
          <p:cNvCxnSpPr>
            <a:stCxn id="2394" idx="0"/>
            <a:endCxn id="2393" idx="0"/>
          </p:cNvCxnSpPr>
          <p:nvPr/>
        </p:nvCxnSpPr>
        <p:spPr>
          <a:xfrm rot="5400000">
            <a:off x="1763938" y="2280113"/>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399" name="Google Shape;2399;p92"/>
          <p:cNvCxnSpPr>
            <a:stCxn id="2395" idx="0"/>
            <a:endCxn id="2393" idx="0"/>
          </p:cNvCxnSpPr>
          <p:nvPr/>
        </p:nvCxnSpPr>
        <p:spPr>
          <a:xfrm rot="5400000">
            <a:off x="2160863" y="1883363"/>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400" name="Google Shape;2400;p92"/>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01" name="Google Shape;2401;p92"/>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402" name="Google Shape;2402;p92"/>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403" name="Google Shape;2403;p92"/>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108" name="Google Shape;108;p21"/>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09" name="Google Shape;109;p21"/>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10" name="Google Shape;110;p21"/>
          <p:cNvSpPr txBox="1"/>
          <p:nvPr/>
        </p:nvSpPr>
        <p:spPr>
          <a:xfrm>
            <a:off x="4997150" y="929000"/>
            <a:ext cx="1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 = w*X+b</a:t>
            </a:r>
            <a:endParaRPr/>
          </a:p>
        </p:txBody>
      </p:sp>
      <p:cxnSp>
        <p:nvCxnSpPr>
          <p:cNvPr id="111" name="Google Shape;111;p21"/>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112" name="Google Shape;112;p21"/>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113" name="Google Shape;113;p21"/>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14" name="Google Shape;114;p21"/>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sp>
        <p:nvSpPr>
          <p:cNvPr id="115" name="Google Shape;115;p21"/>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93"/>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409" name="Google Shape;2409;p93"/>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93"/>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411" name="Google Shape;2411;p93"/>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412" name="Google Shape;2412;p93"/>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413" name="Google Shape;2413;p93"/>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93"/>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93"/>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93"/>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17" name="Google Shape;2417;p93"/>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418" name="Google Shape;2418;p93"/>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419" name="Google Shape;2419;p93"/>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420" name="Google Shape;2420;p93"/>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93"/>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93"/>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93"/>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93"/>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93"/>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93"/>
          <p:cNvSpPr/>
          <p:nvPr/>
        </p:nvSpPr>
        <p:spPr>
          <a:xfrm>
            <a:off x="121086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93"/>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93"/>
          <p:cNvSpPr/>
          <p:nvPr/>
        </p:nvSpPr>
        <p:spPr>
          <a:xfrm>
            <a:off x="279821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93"/>
          <p:cNvSpPr/>
          <p:nvPr/>
        </p:nvSpPr>
        <p:spPr>
          <a:xfrm>
            <a:off x="4683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30" name="Google Shape;2430;p93"/>
          <p:cNvCxnSpPr>
            <a:stCxn id="2429" idx="0"/>
            <a:endCxn id="2427" idx="0"/>
          </p:cNvCxnSpPr>
          <p:nvPr/>
        </p:nvCxnSpPr>
        <p:spPr>
          <a:xfrm flipH="1" rot="-5400000">
            <a:off x="1392788" y="1908863"/>
            <a:ext cx="600" cy="1536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431" name="Google Shape;2431;p93"/>
          <p:cNvCxnSpPr>
            <a:stCxn id="2426" idx="0"/>
            <a:endCxn id="2427" idx="0"/>
          </p:cNvCxnSpPr>
          <p:nvPr/>
        </p:nvCxnSpPr>
        <p:spPr>
          <a:xfrm flipH="1" rot="-5400000">
            <a:off x="1764063" y="2280113"/>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432" name="Google Shape;2432;p93"/>
          <p:cNvCxnSpPr>
            <a:stCxn id="2428" idx="0"/>
            <a:endCxn id="2427" idx="0"/>
          </p:cNvCxnSpPr>
          <p:nvPr/>
        </p:nvCxnSpPr>
        <p:spPr>
          <a:xfrm rot="5400000">
            <a:off x="2557613" y="2280113"/>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433" name="Google Shape;2433;p93"/>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34" name="Google Shape;2434;p93"/>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435" name="Google Shape;2435;p93"/>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436" name="Google Shape;2436;p93"/>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0" name="Shape 2440"/>
        <p:cNvGrpSpPr/>
        <p:nvPr/>
      </p:nvGrpSpPr>
      <p:grpSpPr>
        <a:xfrm>
          <a:off x="0" y="0"/>
          <a:ext cx="0" cy="0"/>
          <a:chOff x="0" y="0"/>
          <a:chExt cx="0" cy="0"/>
        </a:xfrm>
      </p:grpSpPr>
      <p:sp>
        <p:nvSpPr>
          <p:cNvPr id="2441" name="Google Shape;2441;p94"/>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442" name="Google Shape;2442;p94"/>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94"/>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444" name="Google Shape;2444;p94"/>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445" name="Google Shape;2445;p94"/>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446" name="Google Shape;2446;p94"/>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94"/>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94"/>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94"/>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50" name="Google Shape;2450;p94"/>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451" name="Google Shape;2451;p94"/>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452" name="Google Shape;2452;p94"/>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453" name="Google Shape;2453;p94"/>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94"/>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94"/>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94"/>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94"/>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94"/>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94"/>
          <p:cNvSpPr/>
          <p:nvPr/>
        </p:nvSpPr>
        <p:spPr>
          <a:xfrm>
            <a:off x="1210863"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94"/>
          <p:cNvSpPr/>
          <p:nvPr/>
        </p:nvSpPr>
        <p:spPr>
          <a:xfrm>
            <a:off x="20045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94"/>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94"/>
          <p:cNvSpPr/>
          <p:nvPr/>
        </p:nvSpPr>
        <p:spPr>
          <a:xfrm>
            <a:off x="468338" y="2676713"/>
            <a:ext cx="313200" cy="257400"/>
          </a:xfrm>
          <a:prstGeom prst="ellipse">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63" name="Google Shape;2463;p94"/>
          <p:cNvCxnSpPr>
            <a:stCxn id="2462" idx="0"/>
            <a:endCxn id="2461" idx="0"/>
          </p:cNvCxnSpPr>
          <p:nvPr/>
        </p:nvCxnSpPr>
        <p:spPr>
          <a:xfrm flipH="1" rot="-5400000">
            <a:off x="1789538" y="1512113"/>
            <a:ext cx="600" cy="2329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464" name="Google Shape;2464;p94"/>
          <p:cNvCxnSpPr>
            <a:stCxn id="2459" idx="0"/>
            <a:endCxn id="2461" idx="0"/>
          </p:cNvCxnSpPr>
          <p:nvPr/>
        </p:nvCxnSpPr>
        <p:spPr>
          <a:xfrm flipH="1" rot="-5400000">
            <a:off x="2160813" y="1883363"/>
            <a:ext cx="600" cy="15873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465" name="Google Shape;2465;p94"/>
          <p:cNvCxnSpPr>
            <a:stCxn id="2460" idx="0"/>
            <a:endCxn id="2461" idx="0"/>
          </p:cNvCxnSpPr>
          <p:nvPr/>
        </p:nvCxnSpPr>
        <p:spPr>
          <a:xfrm flipH="1" rot="-5400000">
            <a:off x="2557738" y="2280113"/>
            <a:ext cx="600" cy="7938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466" name="Google Shape;2466;p94"/>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67" name="Google Shape;2467;p94"/>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468" name="Google Shape;2468;p94"/>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469" name="Google Shape;2469;p94"/>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3" name="Shape 2473"/>
        <p:cNvGrpSpPr/>
        <p:nvPr/>
      </p:nvGrpSpPr>
      <p:grpSpPr>
        <a:xfrm>
          <a:off x="0" y="0"/>
          <a:ext cx="0" cy="0"/>
          <a:chOff x="0" y="0"/>
          <a:chExt cx="0" cy="0"/>
        </a:xfrm>
      </p:grpSpPr>
      <p:sp>
        <p:nvSpPr>
          <p:cNvPr id="2474" name="Google Shape;2474;p95"/>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475" name="Google Shape;2475;p95"/>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95"/>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477" name="Google Shape;2477;p95"/>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478" name="Google Shape;2478;p95"/>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479" name="Google Shape;2479;p95"/>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95"/>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95"/>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95"/>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83" name="Google Shape;2483;p95"/>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484" name="Google Shape;2484;p95"/>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485" name="Google Shape;2485;p95"/>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486" name="Google Shape;2486;p95"/>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95"/>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95"/>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95"/>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95"/>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95"/>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95"/>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95"/>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95"/>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95"/>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95"/>
          <p:cNvSpPr txBox="1"/>
          <p:nvPr/>
        </p:nvSpPr>
        <p:spPr>
          <a:xfrm>
            <a:off x="43107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497" name="Google Shape;2497;p95"/>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498" name="Google Shape;2498;p95"/>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499" name="Google Shape;2499;p95"/>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 3</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3" name="Shape 2503"/>
        <p:cNvGrpSpPr/>
        <p:nvPr/>
      </p:nvGrpSpPr>
      <p:grpSpPr>
        <a:xfrm>
          <a:off x="0" y="0"/>
          <a:ext cx="0" cy="0"/>
          <a:chOff x="0" y="0"/>
          <a:chExt cx="0" cy="0"/>
        </a:xfrm>
      </p:grpSpPr>
      <p:sp>
        <p:nvSpPr>
          <p:cNvPr id="2504" name="Google Shape;2504;p96"/>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505" name="Google Shape;2505;p96"/>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96"/>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507" name="Google Shape;2507;p96"/>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508" name="Google Shape;2508;p96"/>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509" name="Google Shape;2509;p96"/>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96"/>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96"/>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96"/>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513" name="Google Shape;2513;p96"/>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514" name="Google Shape;2514;p96"/>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515" name="Google Shape;2515;p96"/>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516" name="Google Shape;2516;p96"/>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96"/>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96"/>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96"/>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96"/>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96"/>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96"/>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96"/>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96"/>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96"/>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96"/>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527" name="Google Shape;2527;p96"/>
          <p:cNvSpPr txBox="1"/>
          <p:nvPr/>
        </p:nvSpPr>
        <p:spPr>
          <a:xfrm>
            <a:off x="56028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528" name="Google Shape;2528;p96"/>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529" name="Google Shape;2529;p96"/>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3" name="Shape 2533"/>
        <p:cNvGrpSpPr/>
        <p:nvPr/>
      </p:nvGrpSpPr>
      <p:grpSpPr>
        <a:xfrm>
          <a:off x="0" y="0"/>
          <a:ext cx="0" cy="0"/>
          <a:chOff x="0" y="0"/>
          <a:chExt cx="0" cy="0"/>
        </a:xfrm>
      </p:grpSpPr>
      <p:sp>
        <p:nvSpPr>
          <p:cNvPr id="2534" name="Google Shape;2534;p9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535" name="Google Shape;2535;p97"/>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9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537" name="Google Shape;2537;p9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538" name="Google Shape;2538;p9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539" name="Google Shape;2539;p97"/>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97"/>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97"/>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97"/>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543" name="Google Shape;2543;p97"/>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544" name="Google Shape;2544;p97"/>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545" name="Google Shape;2545;p97"/>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546" name="Google Shape;2546;p97"/>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97"/>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97"/>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97"/>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97"/>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97"/>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97"/>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97"/>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97"/>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97"/>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97"/>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57" name="Google Shape;2557;p97"/>
          <p:cNvCxnSpPr>
            <a:stCxn id="2556" idx="1"/>
            <a:endCxn id="2556" idx="7"/>
          </p:cNvCxnSpPr>
          <p:nvPr/>
        </p:nvCxnSpPr>
        <p:spPr>
          <a:xfrm flipH="1" rot="-5400000">
            <a:off x="4571667" y="3482170"/>
            <a:ext cx="600" cy="221400"/>
          </a:xfrm>
          <a:prstGeom prst="curvedConnector3">
            <a:avLst>
              <a:gd fmla="val -45970120" name="adj1"/>
            </a:avLst>
          </a:prstGeom>
          <a:noFill/>
          <a:ln cap="flat" cmpd="sng" w="9525">
            <a:solidFill>
              <a:schemeClr val="dk2"/>
            </a:solidFill>
            <a:prstDash val="solid"/>
            <a:round/>
            <a:headEnd len="sm" w="sm" type="none"/>
            <a:tailEnd len="med" w="med" type="stealth"/>
          </a:ln>
        </p:spPr>
      </p:cxnSp>
      <p:sp>
        <p:nvSpPr>
          <p:cNvPr id="2558" name="Google Shape;2558;p97"/>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97"/>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9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561" name="Google Shape;2561;p97"/>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2562" name="Google Shape;2562;p97"/>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563" name="Google Shape;2563;p97"/>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564" name="Google Shape;2564;p97"/>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97"/>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97"/>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0" name="Shape 2570"/>
        <p:cNvGrpSpPr/>
        <p:nvPr/>
      </p:nvGrpSpPr>
      <p:grpSpPr>
        <a:xfrm>
          <a:off x="0" y="0"/>
          <a:ext cx="0" cy="0"/>
          <a:chOff x="0" y="0"/>
          <a:chExt cx="0" cy="0"/>
        </a:xfrm>
      </p:grpSpPr>
      <p:sp>
        <p:nvSpPr>
          <p:cNvPr id="2571" name="Google Shape;2571;p98"/>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572" name="Google Shape;2572;p98"/>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98"/>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574" name="Google Shape;2574;p98"/>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575" name="Google Shape;2575;p98"/>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576" name="Google Shape;2576;p98"/>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98"/>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98"/>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98"/>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580" name="Google Shape;2580;p98"/>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581" name="Google Shape;2581;p98"/>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582" name="Google Shape;2582;p98"/>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583" name="Google Shape;2583;p98"/>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98"/>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98"/>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6" name="Google Shape;2586;p98"/>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7" name="Google Shape;2587;p98"/>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98"/>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9" name="Google Shape;2589;p98"/>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0" name="Google Shape;2590;p98"/>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98"/>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2" name="Google Shape;2592;p98"/>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3" name="Google Shape;2593;p98"/>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98"/>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95" name="Google Shape;2595;p98"/>
          <p:cNvCxnSpPr>
            <a:stCxn id="2592" idx="0"/>
            <a:endCxn id="2594" idx="0"/>
          </p:cNvCxnSpPr>
          <p:nvPr/>
        </p:nvCxnSpPr>
        <p:spPr>
          <a:xfrm flipH="1" rot="-5400000">
            <a:off x="2159438" y="1142213"/>
            <a:ext cx="878100" cy="39471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596" name="Google Shape;2596;p98"/>
          <p:cNvCxnSpPr>
            <a:stCxn id="2589" idx="0"/>
            <a:endCxn id="2594" idx="0"/>
          </p:cNvCxnSpPr>
          <p:nvPr/>
        </p:nvCxnSpPr>
        <p:spPr>
          <a:xfrm flipH="1" rot="-5400000">
            <a:off x="2530713" y="1513463"/>
            <a:ext cx="878100" cy="32046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597" name="Google Shape;2597;p98"/>
          <p:cNvCxnSpPr>
            <a:stCxn id="2590" idx="0"/>
            <a:endCxn id="2594" idx="0"/>
          </p:cNvCxnSpPr>
          <p:nvPr/>
        </p:nvCxnSpPr>
        <p:spPr>
          <a:xfrm flipH="1" rot="-5400000">
            <a:off x="2927488" y="1910363"/>
            <a:ext cx="878100" cy="24108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598" name="Google Shape;2598;p98"/>
          <p:cNvCxnSpPr>
            <a:stCxn id="2591" idx="0"/>
            <a:endCxn id="2594" idx="0"/>
          </p:cNvCxnSpPr>
          <p:nvPr/>
        </p:nvCxnSpPr>
        <p:spPr>
          <a:xfrm flipH="1" rot="-5400000">
            <a:off x="3324413" y="2307113"/>
            <a:ext cx="878100" cy="1617300"/>
          </a:xfrm>
          <a:prstGeom prst="curvedConnector3">
            <a:avLst>
              <a:gd fmla="val -27118" name="adj1"/>
            </a:avLst>
          </a:prstGeom>
          <a:noFill/>
          <a:ln cap="flat" cmpd="sng" w="9525">
            <a:solidFill>
              <a:schemeClr val="dk2"/>
            </a:solidFill>
            <a:prstDash val="solid"/>
            <a:round/>
            <a:headEnd len="sm" w="sm" type="none"/>
            <a:tailEnd len="med" w="med" type="stealth"/>
          </a:ln>
        </p:spPr>
      </p:cxnSp>
      <p:sp>
        <p:nvSpPr>
          <p:cNvPr id="2599" name="Google Shape;2599;p98"/>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0" name="Google Shape;2600;p98"/>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1" name="Google Shape;2601;p98"/>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602" name="Google Shape;2602;p98"/>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1 Attention</a:t>
            </a:r>
            <a:endParaRPr b="1" i="0" sz="1400" u="none" cap="none" strike="noStrike">
              <a:solidFill>
                <a:srgbClr val="20124D"/>
              </a:solidFill>
              <a:latin typeface="Montserrat"/>
              <a:ea typeface="Montserrat"/>
              <a:cs typeface="Montserrat"/>
              <a:sym typeface="Montserrat"/>
            </a:endParaRPr>
          </a:p>
        </p:txBody>
      </p:sp>
      <p:sp>
        <p:nvSpPr>
          <p:cNvPr id="2603" name="Google Shape;2603;p98"/>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604" name="Google Shape;2604;p98"/>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605" name="Google Shape;2605;p98"/>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6" name="Google Shape;2606;p98"/>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7" name="Google Shape;2607;p98"/>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99"/>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613" name="Google Shape;2613;p99"/>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99"/>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615" name="Google Shape;2615;p99"/>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616" name="Google Shape;2616;p99"/>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617" name="Google Shape;2617;p99"/>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8" name="Google Shape;2618;p99"/>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9" name="Google Shape;2619;p99"/>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99"/>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621" name="Google Shape;2621;p99"/>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622" name="Google Shape;2622;p99"/>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623" name="Google Shape;2623;p99"/>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624" name="Google Shape;2624;p99"/>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99"/>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99"/>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99"/>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99"/>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99"/>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99"/>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99"/>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99"/>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99"/>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99"/>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99"/>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99"/>
          <p:cNvSpPr/>
          <p:nvPr/>
        </p:nvSpPr>
        <p:spPr>
          <a:xfrm>
            <a:off x="4415400" y="3554875"/>
            <a:ext cx="313200" cy="257400"/>
          </a:xfrm>
          <a:prstGeom prst="ellipse">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99"/>
          <p:cNvSpPr/>
          <p:nvPr/>
        </p:nvSpPr>
        <p:spPr>
          <a:xfrm>
            <a:off x="4415400"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38" name="Google Shape;2638;p99"/>
          <p:cNvCxnSpPr>
            <a:stCxn id="2637" idx="1"/>
            <a:endCxn id="2637" idx="7"/>
          </p:cNvCxnSpPr>
          <p:nvPr/>
        </p:nvCxnSpPr>
        <p:spPr>
          <a:xfrm flipH="1" rot="-5400000">
            <a:off x="4571667" y="3043095"/>
            <a:ext cx="600" cy="221400"/>
          </a:xfrm>
          <a:prstGeom prst="curvedConnector3">
            <a:avLst>
              <a:gd fmla="val -45970120" name="adj1"/>
            </a:avLst>
          </a:prstGeom>
          <a:noFill/>
          <a:ln cap="flat" cmpd="sng" w="9525">
            <a:solidFill>
              <a:schemeClr val="dk2"/>
            </a:solidFill>
            <a:prstDash val="solid"/>
            <a:round/>
            <a:headEnd len="sm" w="sm" type="none"/>
            <a:tailEnd len="med" w="med" type="stealth"/>
          </a:ln>
        </p:spPr>
      </p:cxnSp>
      <p:sp>
        <p:nvSpPr>
          <p:cNvPr id="2639" name="Google Shape;2639;p99"/>
          <p:cNvSpPr/>
          <p:nvPr/>
        </p:nvSpPr>
        <p:spPr>
          <a:xfrm>
            <a:off x="4415400"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99"/>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9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642" name="Google Shape;2642;p99"/>
          <p:cNvSpPr txBox="1"/>
          <p:nvPr/>
        </p:nvSpPr>
        <p:spPr>
          <a:xfrm>
            <a:off x="4572000" y="4538725"/>
            <a:ext cx="28686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Masked Self Attn 2</a:t>
            </a:r>
            <a:endParaRPr b="1" i="0" sz="1400" u="none" cap="none" strike="noStrike">
              <a:solidFill>
                <a:srgbClr val="20124D"/>
              </a:solidFill>
              <a:latin typeface="Montserrat"/>
              <a:ea typeface="Montserrat"/>
              <a:cs typeface="Montserrat"/>
              <a:sym typeface="Montserrat"/>
            </a:endParaRPr>
          </a:p>
        </p:txBody>
      </p:sp>
      <p:sp>
        <p:nvSpPr>
          <p:cNvPr id="2643" name="Google Shape;2643;p9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644" name="Google Shape;2644;p99"/>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2645" name="Google Shape;2645;p99"/>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646" name="Google Shape;2646;p99"/>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647" name="Google Shape;2647;p99"/>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99"/>
          <p:cNvSpPr/>
          <p:nvPr/>
        </p:nvSpPr>
        <p:spPr>
          <a:xfrm>
            <a:off x="5180400"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99"/>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99"/>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99"/>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99"/>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99"/>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7" name="Shape 2657"/>
        <p:cNvGrpSpPr/>
        <p:nvPr/>
      </p:nvGrpSpPr>
      <p:grpSpPr>
        <a:xfrm>
          <a:off x="0" y="0"/>
          <a:ext cx="0" cy="0"/>
          <a:chOff x="0" y="0"/>
          <a:chExt cx="0" cy="0"/>
        </a:xfrm>
      </p:grpSpPr>
      <p:sp>
        <p:nvSpPr>
          <p:cNvPr id="2658" name="Google Shape;2658;p100"/>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659" name="Google Shape;2659;p100"/>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100"/>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661" name="Google Shape;2661;p100"/>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662" name="Google Shape;2662;p100"/>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663" name="Google Shape;2663;p100"/>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100"/>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100"/>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100"/>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667" name="Google Shape;2667;p100"/>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668" name="Google Shape;2668;p100"/>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669" name="Google Shape;2669;p100"/>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670" name="Google Shape;2670;p100"/>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100"/>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100"/>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100"/>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100"/>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100"/>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100"/>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100"/>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100"/>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100"/>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100"/>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100"/>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100"/>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100"/>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84" name="Google Shape;2684;p100"/>
          <p:cNvCxnSpPr>
            <a:stCxn id="2679" idx="0"/>
            <a:endCxn id="2683" idx="0"/>
          </p:cNvCxnSpPr>
          <p:nvPr/>
        </p:nvCxnSpPr>
        <p:spPr>
          <a:xfrm flipH="1" rot="-5400000">
            <a:off x="2378888" y="922763"/>
            <a:ext cx="439200" cy="39471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2685" name="Google Shape;2685;p100"/>
          <p:cNvCxnSpPr>
            <a:stCxn id="2676" idx="0"/>
            <a:endCxn id="2683" idx="0"/>
          </p:cNvCxnSpPr>
          <p:nvPr/>
        </p:nvCxnSpPr>
        <p:spPr>
          <a:xfrm flipH="1" rot="-5400000">
            <a:off x="2750163" y="1294013"/>
            <a:ext cx="439200" cy="32046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2686" name="Google Shape;2686;p100"/>
          <p:cNvCxnSpPr>
            <a:stCxn id="2677" idx="0"/>
            <a:endCxn id="2683" idx="0"/>
          </p:cNvCxnSpPr>
          <p:nvPr/>
        </p:nvCxnSpPr>
        <p:spPr>
          <a:xfrm flipH="1" rot="-5400000">
            <a:off x="3146938" y="1690913"/>
            <a:ext cx="439200" cy="24108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2687" name="Google Shape;2687;p100"/>
          <p:cNvCxnSpPr>
            <a:stCxn id="2678" idx="0"/>
            <a:endCxn id="2683" idx="0"/>
          </p:cNvCxnSpPr>
          <p:nvPr/>
        </p:nvCxnSpPr>
        <p:spPr>
          <a:xfrm flipH="1" rot="-5400000">
            <a:off x="3543863" y="2087663"/>
            <a:ext cx="439200" cy="1617300"/>
          </a:xfrm>
          <a:prstGeom prst="curvedConnector3">
            <a:avLst>
              <a:gd fmla="val -54218" name="adj1"/>
            </a:avLst>
          </a:prstGeom>
          <a:noFill/>
          <a:ln cap="flat" cmpd="sng" w="9525">
            <a:solidFill>
              <a:schemeClr val="dk2"/>
            </a:solidFill>
            <a:prstDash val="solid"/>
            <a:round/>
            <a:headEnd len="sm" w="sm" type="none"/>
            <a:tailEnd len="med" w="med" type="stealth"/>
          </a:ln>
        </p:spPr>
      </p:cxnSp>
      <p:sp>
        <p:nvSpPr>
          <p:cNvPr id="2688" name="Google Shape;2688;p100"/>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100"/>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100"/>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691" name="Google Shape;2691;p100"/>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692" name="Google Shape;2692;p100"/>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2 Attention</a:t>
            </a:r>
            <a:endParaRPr b="1" i="0" sz="1400" u="none" cap="none" strike="noStrike">
              <a:solidFill>
                <a:srgbClr val="20124D"/>
              </a:solidFill>
              <a:latin typeface="Montserrat"/>
              <a:ea typeface="Montserrat"/>
              <a:cs typeface="Montserrat"/>
              <a:sym typeface="Montserrat"/>
            </a:endParaRPr>
          </a:p>
        </p:txBody>
      </p:sp>
      <p:sp>
        <p:nvSpPr>
          <p:cNvPr id="2693" name="Google Shape;2693;p100"/>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694" name="Google Shape;2694;p100"/>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100"/>
          <p:cNvSpPr/>
          <p:nvPr/>
        </p:nvSpPr>
        <p:spPr>
          <a:xfrm>
            <a:off x="5180400"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100"/>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100"/>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100"/>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100"/>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100"/>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4" name="Shape 2704"/>
        <p:cNvGrpSpPr/>
        <p:nvPr/>
      </p:nvGrpSpPr>
      <p:grpSpPr>
        <a:xfrm>
          <a:off x="0" y="0"/>
          <a:ext cx="0" cy="0"/>
          <a:chOff x="0" y="0"/>
          <a:chExt cx="0" cy="0"/>
        </a:xfrm>
      </p:grpSpPr>
      <p:sp>
        <p:nvSpPr>
          <p:cNvPr id="2705" name="Google Shape;2705;p101"/>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706" name="Google Shape;2706;p101"/>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101"/>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708" name="Google Shape;2708;p101"/>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709" name="Google Shape;2709;p101"/>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710" name="Google Shape;2710;p101"/>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101"/>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101"/>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101"/>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714" name="Google Shape;2714;p101"/>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715" name="Google Shape;2715;p101"/>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716" name="Google Shape;2716;p101"/>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717" name="Google Shape;2717;p101"/>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101"/>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101"/>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101"/>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101"/>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101"/>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101"/>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101"/>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101"/>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101"/>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101"/>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101"/>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101"/>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101"/>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101"/>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101"/>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101"/>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34" name="Google Shape;2734;p101"/>
          <p:cNvCxnSpPr>
            <a:stCxn id="2733" idx="1"/>
            <a:endCxn id="2733" idx="7"/>
          </p:cNvCxnSpPr>
          <p:nvPr/>
        </p:nvCxnSpPr>
        <p:spPr>
          <a:xfrm flipH="1" rot="-5400000">
            <a:off x="4571667" y="2604020"/>
            <a:ext cx="600" cy="221400"/>
          </a:xfrm>
          <a:prstGeom prst="curvedConnector3">
            <a:avLst>
              <a:gd fmla="val -45970120" name="adj1"/>
            </a:avLst>
          </a:prstGeom>
          <a:noFill/>
          <a:ln cap="flat" cmpd="sng" w="9525">
            <a:solidFill>
              <a:schemeClr val="dk2"/>
            </a:solidFill>
            <a:prstDash val="solid"/>
            <a:round/>
            <a:headEnd len="sm" w="sm" type="none"/>
            <a:tailEnd len="med" w="med" type="stealth"/>
          </a:ln>
        </p:spPr>
      </p:cxnSp>
      <p:sp>
        <p:nvSpPr>
          <p:cNvPr id="2735" name="Google Shape;2735;p101"/>
          <p:cNvSpPr/>
          <p:nvPr/>
        </p:nvSpPr>
        <p:spPr>
          <a:xfrm>
            <a:off x="4415400" y="2676725"/>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10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737" name="Google Shape;2737;p101"/>
          <p:cNvSpPr txBox="1"/>
          <p:nvPr/>
        </p:nvSpPr>
        <p:spPr>
          <a:xfrm>
            <a:off x="4572000" y="4538725"/>
            <a:ext cx="28686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Masked Self Attn 3</a:t>
            </a:r>
            <a:endParaRPr b="1" i="0" sz="1400" u="none" cap="none" strike="noStrike">
              <a:solidFill>
                <a:srgbClr val="20124D"/>
              </a:solidFill>
              <a:latin typeface="Montserrat"/>
              <a:ea typeface="Montserrat"/>
              <a:cs typeface="Montserrat"/>
              <a:sym typeface="Montserrat"/>
            </a:endParaRPr>
          </a:p>
        </p:txBody>
      </p:sp>
      <p:sp>
        <p:nvSpPr>
          <p:cNvPr id="2738" name="Google Shape;2738;p10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739" name="Google Shape;2739;p101"/>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2740" name="Google Shape;2740;p101"/>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741" name="Google Shape;2741;p101"/>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742" name="Google Shape;2742;p101"/>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101"/>
          <p:cNvSpPr/>
          <p:nvPr/>
        </p:nvSpPr>
        <p:spPr>
          <a:xfrm>
            <a:off x="5180400"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101"/>
          <p:cNvSpPr/>
          <p:nvPr/>
        </p:nvSpPr>
        <p:spPr>
          <a:xfrm>
            <a:off x="5180400"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101"/>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101"/>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101"/>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101"/>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101"/>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101"/>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101"/>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5" name="Shape 2755"/>
        <p:cNvGrpSpPr/>
        <p:nvPr/>
      </p:nvGrpSpPr>
      <p:grpSpPr>
        <a:xfrm>
          <a:off x="0" y="0"/>
          <a:ext cx="0" cy="0"/>
          <a:chOff x="0" y="0"/>
          <a:chExt cx="0" cy="0"/>
        </a:xfrm>
      </p:grpSpPr>
      <p:sp>
        <p:nvSpPr>
          <p:cNvPr id="2756" name="Google Shape;2756;p102"/>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757" name="Google Shape;2757;p102"/>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102"/>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759" name="Google Shape;2759;p102"/>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760" name="Google Shape;2760;p102"/>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761" name="Google Shape;2761;p102"/>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102"/>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102"/>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102"/>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765" name="Google Shape;2765;p102"/>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766" name="Google Shape;2766;p102"/>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767" name="Google Shape;2767;p102"/>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768" name="Google Shape;2768;p102"/>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102"/>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102"/>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102"/>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102"/>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102"/>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102"/>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102"/>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102"/>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102"/>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102"/>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102"/>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102"/>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102"/>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102"/>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102"/>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102"/>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102"/>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786" name="Google Shape;2786;p102"/>
          <p:cNvCxnSpPr>
            <a:stCxn id="2777" idx="0"/>
            <a:endCxn id="2785" idx="0"/>
          </p:cNvCxnSpPr>
          <p:nvPr/>
        </p:nvCxnSpPr>
        <p:spPr>
          <a:xfrm flipH="1" rot="-5400000">
            <a:off x="2598188" y="703463"/>
            <a:ext cx="600" cy="39471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787" name="Google Shape;2787;p102"/>
          <p:cNvCxnSpPr>
            <a:stCxn id="2774" idx="0"/>
            <a:endCxn id="2785" idx="0"/>
          </p:cNvCxnSpPr>
          <p:nvPr/>
        </p:nvCxnSpPr>
        <p:spPr>
          <a:xfrm flipH="1" rot="-5400000">
            <a:off x="2969463" y="1074713"/>
            <a:ext cx="600" cy="32046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788" name="Google Shape;2788;p102"/>
          <p:cNvCxnSpPr>
            <a:stCxn id="2775" idx="0"/>
            <a:endCxn id="2785" idx="0"/>
          </p:cNvCxnSpPr>
          <p:nvPr/>
        </p:nvCxnSpPr>
        <p:spPr>
          <a:xfrm flipH="1" rot="-5400000">
            <a:off x="3366238" y="1471613"/>
            <a:ext cx="600" cy="2410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2789" name="Google Shape;2789;p102"/>
          <p:cNvCxnSpPr>
            <a:stCxn id="2776" idx="0"/>
            <a:endCxn id="2785" idx="0"/>
          </p:cNvCxnSpPr>
          <p:nvPr/>
        </p:nvCxnSpPr>
        <p:spPr>
          <a:xfrm flipH="1" rot="-5400000">
            <a:off x="3763163" y="1868363"/>
            <a:ext cx="600" cy="1617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790" name="Google Shape;2790;p102"/>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102"/>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1</a:t>
            </a:r>
            <a:endParaRPr b="1" i="0" sz="1400" u="none" cap="none" strike="noStrike">
              <a:solidFill>
                <a:srgbClr val="20124D"/>
              </a:solidFill>
              <a:latin typeface="Montserrat"/>
              <a:ea typeface="Montserrat"/>
              <a:cs typeface="Montserrat"/>
              <a:sym typeface="Montserrat"/>
            </a:endParaRPr>
          </a:p>
        </p:txBody>
      </p:sp>
      <p:sp>
        <p:nvSpPr>
          <p:cNvPr id="2792" name="Google Shape;2792;p102"/>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793" name="Google Shape;2793;p102"/>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3 Attention</a:t>
            </a:r>
            <a:endParaRPr b="1" i="0" sz="1400" u="none" cap="none" strike="noStrike">
              <a:solidFill>
                <a:srgbClr val="20124D"/>
              </a:solidFill>
              <a:latin typeface="Montserrat"/>
              <a:ea typeface="Montserrat"/>
              <a:cs typeface="Montserrat"/>
              <a:sym typeface="Montserrat"/>
            </a:endParaRPr>
          </a:p>
        </p:txBody>
      </p:sp>
      <p:sp>
        <p:nvSpPr>
          <p:cNvPr id="2794" name="Google Shape;2794;p102"/>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795" name="Google Shape;2795;p102"/>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102"/>
          <p:cNvSpPr/>
          <p:nvPr/>
        </p:nvSpPr>
        <p:spPr>
          <a:xfrm>
            <a:off x="5180400"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102"/>
          <p:cNvSpPr/>
          <p:nvPr/>
        </p:nvSpPr>
        <p:spPr>
          <a:xfrm>
            <a:off x="5180400"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102"/>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102"/>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102"/>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102"/>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102"/>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102"/>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102"/>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216425"/>
            <a:ext cx="8520600" cy="93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Forward Pass</a:t>
            </a:r>
            <a:endParaRPr/>
          </a:p>
        </p:txBody>
      </p:sp>
      <p:sp>
        <p:nvSpPr>
          <p:cNvPr id="121" name="Google Shape;121;p22"/>
          <p:cNvSpPr/>
          <p:nvPr/>
        </p:nvSpPr>
        <p:spPr>
          <a:xfrm>
            <a:off x="214225" y="4715050"/>
            <a:ext cx="869700" cy="381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highlight>
                <a:schemeClr val="lt1"/>
              </a:highlight>
            </a:endParaRPr>
          </a:p>
        </p:txBody>
      </p:sp>
      <p:graphicFrame>
        <p:nvGraphicFramePr>
          <p:cNvPr id="122" name="Google Shape;122;p22"/>
          <p:cNvGraphicFramePr/>
          <p:nvPr/>
        </p:nvGraphicFramePr>
        <p:xfrm>
          <a:off x="311700" y="1419175"/>
          <a:ext cx="3000000" cy="3000000"/>
        </p:xfrm>
        <a:graphic>
          <a:graphicData uri="http://schemas.openxmlformats.org/drawingml/2006/table">
            <a:tbl>
              <a:tblPr>
                <a:noFill/>
                <a:tableStyleId>{D0C93D99-9DF2-45DE-AC72-4085DCAEC6B3}</a:tableStyleId>
              </a:tblPr>
              <a:tblGrid>
                <a:gridCol w="1259375"/>
                <a:gridCol w="1259375"/>
              </a:tblGrid>
              <a:tr h="729775">
                <a:tc>
                  <a:txBody>
                    <a:bodyPr/>
                    <a:lstStyle/>
                    <a:p>
                      <a:pPr indent="0" lvl="0" marL="0" rtl="0" algn="l">
                        <a:spcBef>
                          <a:spcPts val="0"/>
                        </a:spcBef>
                        <a:spcAft>
                          <a:spcPts val="0"/>
                        </a:spcAft>
                        <a:buNone/>
                      </a:pPr>
                      <a:r>
                        <a:rPr lang="en" sz="1100"/>
                        <a:t>Height(inches)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X</a:t>
                      </a:r>
                      <a:endParaRPr sz="1100"/>
                    </a:p>
                  </a:txBody>
                  <a:tcPr marT="91425" marB="91425" marR="91425" marL="91425"/>
                </a:tc>
                <a:tc>
                  <a:txBody>
                    <a:bodyPr/>
                    <a:lstStyle/>
                    <a:p>
                      <a:pPr indent="0" lvl="0" marL="0" rtl="0" algn="l">
                        <a:spcBef>
                          <a:spcPts val="0"/>
                        </a:spcBef>
                        <a:spcAft>
                          <a:spcPts val="0"/>
                        </a:spcAft>
                        <a:buNone/>
                      </a:pPr>
                      <a:r>
                        <a:rPr lang="en" sz="1100"/>
                        <a:t>Weight(pound)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Y</a:t>
                      </a:r>
                      <a:endParaRPr sz="1100"/>
                    </a:p>
                  </a:txBody>
                  <a:tcPr marT="91425" marB="91425" marR="91425" marL="91425"/>
                </a:tc>
              </a:tr>
              <a:tr h="586300">
                <a:tc>
                  <a:txBody>
                    <a:bodyPr/>
                    <a:lstStyle/>
                    <a:p>
                      <a:pPr indent="0" lvl="0" marL="0" rtl="0" algn="l">
                        <a:spcBef>
                          <a:spcPts val="0"/>
                        </a:spcBef>
                        <a:spcAft>
                          <a:spcPts val="0"/>
                        </a:spcAft>
                        <a:buNone/>
                      </a:pPr>
                      <a:r>
                        <a:rPr lang="en" sz="1100">
                          <a:solidFill>
                            <a:schemeClr val="dk1"/>
                          </a:solidFill>
                          <a:highlight>
                            <a:srgbClr val="F9F9F9"/>
                          </a:highlight>
                        </a:rPr>
                        <a:t>65</a:t>
                      </a:r>
                      <a:endParaRPr sz="1100"/>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112</a:t>
                      </a:r>
                      <a:endParaRPr/>
                    </a:p>
                  </a:txBody>
                  <a:tcPr marT="91425" marB="91425" marR="91425" marL="91425"/>
                </a:tc>
              </a:tr>
              <a:tr h="656800">
                <a:tc>
                  <a:txBody>
                    <a:bodyPr/>
                    <a:lstStyle/>
                    <a:p>
                      <a:pPr indent="0" lvl="0" marL="0" rtl="0" algn="l">
                        <a:spcBef>
                          <a:spcPts val="0"/>
                        </a:spcBef>
                        <a:spcAft>
                          <a:spcPts val="0"/>
                        </a:spcAft>
                        <a:buNone/>
                      </a:pPr>
                      <a:r>
                        <a:rPr lang="en" sz="950">
                          <a:solidFill>
                            <a:schemeClr val="dk1"/>
                          </a:solidFill>
                          <a:highlight>
                            <a:srgbClr val="F9F9F9"/>
                          </a:highlight>
                        </a:rPr>
                        <a:t>67</a:t>
                      </a:r>
                      <a:endParaRPr>
                        <a:solidFill>
                          <a:schemeClr val="dk1"/>
                        </a:solidFill>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136</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r>
              <a:tr h="563800">
                <a:tc>
                  <a:txBody>
                    <a:bodyPr/>
                    <a:lstStyle/>
                    <a:p>
                      <a:pPr indent="0" lvl="0" marL="0" rtl="0" algn="l">
                        <a:spcBef>
                          <a:spcPts val="0"/>
                        </a:spcBef>
                        <a:spcAft>
                          <a:spcPts val="0"/>
                        </a:spcAft>
                        <a:buNone/>
                      </a:pPr>
                      <a:r>
                        <a:rPr lang="en" sz="950">
                          <a:solidFill>
                            <a:schemeClr val="dk1"/>
                          </a:solidFill>
                          <a:highlight>
                            <a:srgbClr val="F9F9F9"/>
                          </a:highlight>
                        </a:rPr>
                        <a:t>68</a:t>
                      </a:r>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142</a:t>
                      </a:r>
                      <a:endParaRPr/>
                    </a:p>
                  </a:txBody>
                  <a:tcPr marT="91425" marB="91425" marR="91425" marL="91425"/>
                </a:tc>
              </a:tr>
              <a:tr h="563800">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69</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t/>
                      </a:r>
                      <a:endParaRPr sz="950">
                        <a:solidFill>
                          <a:schemeClr val="dk1"/>
                        </a:solidFill>
                        <a:highlight>
                          <a:srgbClr val="F9F9F9"/>
                        </a:highlight>
                      </a:endParaRPr>
                    </a:p>
                    <a:p>
                      <a:pPr indent="0" lvl="0" marL="0" rtl="0" algn="l">
                        <a:spcBef>
                          <a:spcPts val="0"/>
                        </a:spcBef>
                        <a:spcAft>
                          <a:spcPts val="0"/>
                        </a:spcAft>
                        <a:buNone/>
                      </a:pPr>
                      <a:r>
                        <a:rPr lang="en" sz="950">
                          <a:solidFill>
                            <a:schemeClr val="dk1"/>
                          </a:solidFill>
                          <a:highlight>
                            <a:srgbClr val="F9F9F9"/>
                          </a:highlight>
                        </a:rPr>
                        <a:t>153</a:t>
                      </a:r>
                      <a:endParaRPr sz="950">
                        <a:solidFill>
                          <a:schemeClr val="dk1"/>
                        </a:solidFill>
                        <a:highlight>
                          <a:srgbClr val="F9F9F9"/>
                        </a:highlight>
                      </a:endParaRPr>
                    </a:p>
                  </a:txBody>
                  <a:tcPr marT="91425" marB="91425" marR="91425" marL="91425"/>
                </a:tc>
              </a:tr>
              <a:tr h="575700">
                <a:tc>
                  <a:txBody>
                    <a:bodyPr/>
                    <a:lstStyle/>
                    <a:p>
                      <a:pPr indent="0" lvl="0" marL="0" rtl="0" algn="l">
                        <a:spcBef>
                          <a:spcPts val="0"/>
                        </a:spcBef>
                        <a:spcAft>
                          <a:spcPts val="0"/>
                        </a:spcAft>
                        <a:buNone/>
                      </a:pPr>
                      <a:r>
                        <a:rPr lang="en" sz="950">
                          <a:solidFill>
                            <a:schemeClr val="dk1"/>
                          </a:solidFill>
                          <a:highlight>
                            <a:srgbClr val="F9F9F9"/>
                          </a:highlight>
                        </a:rPr>
                        <a:t>71</a:t>
                      </a:r>
                      <a:endParaRPr sz="950">
                        <a:solidFill>
                          <a:schemeClr val="dk1"/>
                        </a:solidFill>
                        <a:highlight>
                          <a:srgbClr val="F9F9F9"/>
                        </a:highlight>
                      </a:endParaRPr>
                    </a:p>
                    <a:p>
                      <a:pPr indent="0" lvl="0" marL="0" rtl="0" algn="l">
                        <a:spcBef>
                          <a:spcPts val="0"/>
                        </a:spcBef>
                        <a:spcAft>
                          <a:spcPts val="0"/>
                        </a:spcAft>
                        <a:buNone/>
                      </a:pPr>
                      <a:r>
                        <a:t/>
                      </a:r>
                      <a:endParaRPr sz="950">
                        <a:solidFill>
                          <a:schemeClr val="dk1"/>
                        </a:solidFill>
                        <a:highlight>
                          <a:srgbClr val="F9F9F9"/>
                        </a:highlight>
                      </a:endParaRPr>
                    </a:p>
                  </a:txBody>
                  <a:tcPr marT="91425" marB="91425" marR="91425" marL="91425"/>
                </a:tc>
                <a:tc>
                  <a:txBody>
                    <a:bodyPr/>
                    <a:lstStyle/>
                    <a:p>
                      <a:pPr indent="0" lvl="0" marL="0" rtl="0" algn="l">
                        <a:spcBef>
                          <a:spcPts val="0"/>
                        </a:spcBef>
                        <a:spcAft>
                          <a:spcPts val="0"/>
                        </a:spcAft>
                        <a:buNone/>
                      </a:pPr>
                      <a:r>
                        <a:rPr lang="en" sz="950">
                          <a:solidFill>
                            <a:schemeClr val="dk1"/>
                          </a:solidFill>
                          <a:highlight>
                            <a:srgbClr val="F9F9F9"/>
                          </a:highlight>
                        </a:rPr>
                        <a:t>144</a:t>
                      </a:r>
                      <a:endParaRPr>
                        <a:solidFill>
                          <a:schemeClr val="dk1"/>
                        </a:solidFill>
                      </a:endParaRPr>
                    </a:p>
                    <a:p>
                      <a:pPr indent="0" lvl="0" marL="0" rtl="0" algn="l">
                        <a:spcBef>
                          <a:spcPts val="0"/>
                        </a:spcBef>
                        <a:spcAft>
                          <a:spcPts val="0"/>
                        </a:spcAft>
                        <a:buNone/>
                      </a:pPr>
                      <a:r>
                        <a:t/>
                      </a:r>
                      <a:endParaRPr/>
                    </a:p>
                  </a:txBody>
                  <a:tcPr marT="91425" marB="91425" marR="91425" marL="91425"/>
                </a:tc>
              </a:tr>
            </a:tbl>
          </a:graphicData>
        </a:graphic>
      </p:graphicFrame>
      <p:sp>
        <p:nvSpPr>
          <p:cNvPr id="123" name="Google Shape;123;p22"/>
          <p:cNvSpPr txBox="1"/>
          <p:nvPr/>
        </p:nvSpPr>
        <p:spPr>
          <a:xfrm>
            <a:off x="4997150" y="929000"/>
            <a:ext cx="160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Y = 0.1*</a:t>
            </a:r>
            <a:r>
              <a:rPr lang="en"/>
              <a:t>X</a:t>
            </a:r>
            <a:r>
              <a:rPr lang="en"/>
              <a:t>+100</a:t>
            </a:r>
            <a:endParaRPr/>
          </a:p>
        </p:txBody>
      </p:sp>
      <p:cxnSp>
        <p:nvCxnSpPr>
          <p:cNvPr id="124" name="Google Shape;124;p22"/>
          <p:cNvCxnSpPr/>
          <p:nvPr/>
        </p:nvCxnSpPr>
        <p:spPr>
          <a:xfrm>
            <a:off x="4509300" y="1754813"/>
            <a:ext cx="10800" cy="25983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22"/>
          <p:cNvCxnSpPr/>
          <p:nvPr/>
        </p:nvCxnSpPr>
        <p:spPr>
          <a:xfrm>
            <a:off x="4519900" y="4352988"/>
            <a:ext cx="3446700" cy="213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22"/>
          <p:cNvSpPr txBox="1"/>
          <p:nvPr/>
        </p:nvSpPr>
        <p:spPr>
          <a:xfrm>
            <a:off x="5426700" y="4799900"/>
            <a:ext cx="182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27" name="Google Shape;127;p22"/>
          <p:cNvSpPr txBox="1"/>
          <p:nvPr/>
        </p:nvSpPr>
        <p:spPr>
          <a:xfrm>
            <a:off x="6683375" y="929000"/>
            <a:ext cx="237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Randomly assign w and b</a:t>
            </a:r>
            <a:endParaRPr/>
          </a:p>
        </p:txBody>
      </p:sp>
      <p:sp>
        <p:nvSpPr>
          <p:cNvPr id="128" name="Google Shape;128;p22"/>
          <p:cNvSpPr txBox="1"/>
          <p:nvPr/>
        </p:nvSpPr>
        <p:spPr>
          <a:xfrm>
            <a:off x="3926025" y="39408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100</a:t>
            </a:r>
            <a:endParaRPr/>
          </a:p>
        </p:txBody>
      </p:sp>
      <p:cxnSp>
        <p:nvCxnSpPr>
          <p:cNvPr id="129" name="Google Shape;129;p22"/>
          <p:cNvCxnSpPr/>
          <p:nvPr/>
        </p:nvCxnSpPr>
        <p:spPr>
          <a:xfrm rot="10800000">
            <a:off x="6513675" y="3739275"/>
            <a:ext cx="0" cy="594000"/>
          </a:xfrm>
          <a:prstGeom prst="straightConnector1">
            <a:avLst/>
          </a:prstGeom>
          <a:noFill/>
          <a:ln cap="flat" cmpd="sng" w="9525">
            <a:solidFill>
              <a:schemeClr val="dk2"/>
            </a:solidFill>
            <a:prstDash val="solid"/>
            <a:round/>
            <a:headEnd len="med" w="med" type="none"/>
            <a:tailEnd len="med" w="med" type="triangle"/>
          </a:ln>
        </p:spPr>
      </p:cxnSp>
      <p:sp>
        <p:nvSpPr>
          <p:cNvPr id="130" name="Google Shape;130;p22"/>
          <p:cNvSpPr txBox="1"/>
          <p:nvPr/>
        </p:nvSpPr>
        <p:spPr>
          <a:xfrm>
            <a:off x="6741600" y="3836175"/>
            <a:ext cx="50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0.1</a:t>
            </a:r>
            <a:endParaRPr/>
          </a:p>
        </p:txBody>
      </p:sp>
      <p:sp>
        <p:nvSpPr>
          <p:cNvPr id="131" name="Google Shape;131;p22"/>
          <p:cNvSpPr txBox="1"/>
          <p:nvPr/>
        </p:nvSpPr>
        <p:spPr>
          <a:xfrm>
            <a:off x="3007013" y="2636450"/>
            <a:ext cx="135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Weight(Y)</a:t>
            </a:r>
            <a:endParaRPr/>
          </a:p>
          <a:p>
            <a:pPr indent="-317500" lvl="0" marL="457200" rtl="0" algn="l">
              <a:spcBef>
                <a:spcPts val="0"/>
              </a:spcBef>
              <a:spcAft>
                <a:spcPts val="0"/>
              </a:spcAft>
              <a:buSzPts val="1400"/>
              <a:buChar char="●"/>
            </a:pPr>
            <a:r>
              <a:rPr lang="en"/>
              <a:t>output</a:t>
            </a:r>
            <a:endParaRPr/>
          </a:p>
        </p:txBody>
      </p:sp>
      <p:sp>
        <p:nvSpPr>
          <p:cNvPr id="132" name="Google Shape;132;p22"/>
          <p:cNvSpPr txBox="1"/>
          <p:nvPr/>
        </p:nvSpPr>
        <p:spPr>
          <a:xfrm>
            <a:off x="5198625" y="4449925"/>
            <a:ext cx="183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Height (X)</a:t>
            </a:r>
            <a:endParaRPr/>
          </a:p>
          <a:p>
            <a:pPr indent="-317500" lvl="0" marL="457200" rtl="0" algn="l">
              <a:spcBef>
                <a:spcPts val="0"/>
              </a:spcBef>
              <a:spcAft>
                <a:spcPts val="0"/>
              </a:spcAft>
              <a:buSzPts val="1400"/>
              <a:buChar char="●"/>
            </a:pPr>
            <a:r>
              <a:rPr lang="en"/>
              <a:t>Input</a:t>
            </a:r>
            <a:endParaRPr/>
          </a:p>
        </p:txBody>
      </p:sp>
      <p:cxnSp>
        <p:nvCxnSpPr>
          <p:cNvPr id="133" name="Google Shape;133;p22"/>
          <p:cNvCxnSpPr/>
          <p:nvPr/>
        </p:nvCxnSpPr>
        <p:spPr>
          <a:xfrm flipH="1" rot="10800000">
            <a:off x="4509300" y="3463650"/>
            <a:ext cx="3186900" cy="5727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8" name="Shape 2808"/>
        <p:cNvGrpSpPr/>
        <p:nvPr/>
      </p:nvGrpSpPr>
      <p:grpSpPr>
        <a:xfrm>
          <a:off x="0" y="0"/>
          <a:ext cx="0" cy="0"/>
          <a:chOff x="0" y="0"/>
          <a:chExt cx="0" cy="0"/>
        </a:xfrm>
      </p:grpSpPr>
      <p:sp>
        <p:nvSpPr>
          <p:cNvPr id="2809" name="Google Shape;2809;p103"/>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810" name="Google Shape;2810;p103"/>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103"/>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812" name="Google Shape;2812;p103"/>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813" name="Google Shape;2813;p103"/>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814" name="Google Shape;2814;p103"/>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103"/>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103"/>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103"/>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818" name="Google Shape;2818;p103"/>
          <p:cNvSpPr txBox="1"/>
          <p:nvPr/>
        </p:nvSpPr>
        <p:spPr>
          <a:xfrm>
            <a:off x="5070125" y="3953500"/>
            <a:ext cx="607200" cy="444000"/>
          </a:xfrm>
          <a:prstGeom prst="rect">
            <a:avLst/>
          </a:prstGeom>
          <a:solidFill>
            <a:srgbClr val="EFEFEF"/>
          </a:solid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819" name="Google Shape;2819;p103"/>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820" name="Google Shape;2820;p103"/>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821" name="Google Shape;2821;p103"/>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103"/>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103"/>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103"/>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103"/>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103"/>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103"/>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103"/>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103"/>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103"/>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103"/>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103"/>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103"/>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103"/>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103"/>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103"/>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103"/>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8" name="Google Shape;2838;p103"/>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9" name="Google Shape;2839;p103"/>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0" name="Google Shape;2840;p103"/>
          <p:cNvSpPr txBox="1"/>
          <p:nvPr/>
        </p:nvSpPr>
        <p:spPr>
          <a:xfrm>
            <a:off x="4310725" y="1994675"/>
            <a:ext cx="3477600" cy="396000"/>
          </a:xfrm>
          <a:prstGeom prst="rect">
            <a:avLst/>
          </a:prstGeom>
          <a:solidFill>
            <a:srgbClr val="E1D5E7"/>
          </a:solidFill>
          <a:ln cap="flat" cmpd="sng" w="9525">
            <a:solidFill>
              <a:srgbClr val="9673A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Linear + Softmax</a:t>
            </a:r>
            <a:endParaRPr b="0" i="0" sz="1400" u="none" cap="none" strike="noStrike">
              <a:solidFill>
                <a:srgbClr val="000000"/>
              </a:solidFill>
              <a:latin typeface="Montserrat"/>
              <a:ea typeface="Montserrat"/>
              <a:cs typeface="Montserrat"/>
              <a:sym typeface="Montserrat"/>
            </a:endParaRPr>
          </a:p>
        </p:txBody>
      </p:sp>
      <p:cxnSp>
        <p:nvCxnSpPr>
          <p:cNvPr id="2841" name="Google Shape;2841;p103"/>
          <p:cNvCxnSpPr>
            <a:stCxn id="2840" idx="0"/>
          </p:cNvCxnSpPr>
          <p:nvPr/>
        </p:nvCxnSpPr>
        <p:spPr>
          <a:xfrm rot="10800000">
            <a:off x="6044425" y="1217675"/>
            <a:ext cx="5100" cy="777000"/>
          </a:xfrm>
          <a:prstGeom prst="straightConnector1">
            <a:avLst/>
          </a:prstGeom>
          <a:noFill/>
          <a:ln cap="flat" cmpd="sng" w="9525">
            <a:solidFill>
              <a:schemeClr val="dk2"/>
            </a:solidFill>
            <a:prstDash val="solid"/>
            <a:round/>
            <a:headEnd len="sm" w="sm" type="none"/>
            <a:tailEnd len="med" w="med" type="triangle"/>
          </a:ln>
        </p:spPr>
      </p:cxnSp>
      <p:sp>
        <p:nvSpPr>
          <p:cNvPr id="2842" name="Google Shape;2842;p103"/>
          <p:cNvSpPr txBox="1"/>
          <p:nvPr/>
        </p:nvSpPr>
        <p:spPr>
          <a:xfrm>
            <a:off x="5722775" y="706775"/>
            <a:ext cx="607200" cy="444000"/>
          </a:xfrm>
          <a:prstGeom prst="rect">
            <a:avLst/>
          </a:prstGeom>
          <a:solidFill>
            <a:srgbClr val="3D85C6"/>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de</a:t>
            </a:r>
            <a:endParaRPr b="1" i="0" sz="1400" u="none" cap="none" strike="noStrike">
              <a:solidFill>
                <a:srgbClr val="000000"/>
              </a:solidFill>
              <a:latin typeface="Montserrat"/>
              <a:ea typeface="Montserrat"/>
              <a:cs typeface="Montserrat"/>
              <a:sym typeface="Montserrat"/>
            </a:endParaRPr>
          </a:p>
        </p:txBody>
      </p:sp>
      <p:sp>
        <p:nvSpPr>
          <p:cNvPr id="2843" name="Google Shape;2843;p103"/>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844" name="Google Shape;2844;p103"/>
          <p:cNvSpPr/>
          <p:nvPr/>
        </p:nvSpPr>
        <p:spPr>
          <a:xfrm>
            <a:off x="5180400"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103"/>
          <p:cNvSpPr/>
          <p:nvPr/>
        </p:nvSpPr>
        <p:spPr>
          <a:xfrm>
            <a:off x="5180400"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103"/>
          <p:cNvSpPr/>
          <p:nvPr/>
        </p:nvSpPr>
        <p:spPr>
          <a:xfrm>
            <a:off x="5180400"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103"/>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103"/>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103"/>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103"/>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103"/>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103"/>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103"/>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854" name="Google Shape;2854;p103"/>
          <p:cNvSpPr txBox="1"/>
          <p:nvPr/>
        </p:nvSpPr>
        <p:spPr>
          <a:xfrm>
            <a:off x="54636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
        <p:nvSpPr>
          <p:cNvPr id="2855" name="Google Shape;2855;p103"/>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sp>
        <p:nvSpPr>
          <p:cNvPr id="2860" name="Google Shape;2860;p104"/>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861" name="Google Shape;2861;p104"/>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104"/>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863" name="Google Shape;2863;p104"/>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864" name="Google Shape;2864;p104"/>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865" name="Google Shape;2865;p104"/>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104"/>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104"/>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104"/>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869" name="Google Shape;2869;p104"/>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870" name="Google Shape;2870;p104"/>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871" name="Google Shape;2871;p104"/>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872" name="Google Shape;2872;p104"/>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104"/>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104"/>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104"/>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104"/>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104"/>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104"/>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104"/>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104"/>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104"/>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104"/>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104"/>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104"/>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104"/>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104"/>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104"/>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104"/>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104"/>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104"/>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104"/>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892" name="Google Shape;2892;p104"/>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2893" name="Google Shape;2893;p104"/>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2894" name="Google Shape;2894;p104"/>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895" name="Google Shape;2895;p104"/>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9" name="Shape 2899"/>
        <p:cNvGrpSpPr/>
        <p:nvPr/>
      </p:nvGrpSpPr>
      <p:grpSpPr>
        <a:xfrm>
          <a:off x="0" y="0"/>
          <a:ext cx="0" cy="0"/>
          <a:chOff x="0" y="0"/>
          <a:chExt cx="0" cy="0"/>
        </a:xfrm>
      </p:grpSpPr>
      <p:sp>
        <p:nvSpPr>
          <p:cNvPr id="2900" name="Google Shape;2900;p105"/>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901" name="Google Shape;2901;p105"/>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105"/>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903" name="Google Shape;2903;p105"/>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904" name="Google Shape;2904;p105"/>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905" name="Google Shape;2905;p105"/>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105"/>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105"/>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105"/>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909" name="Google Shape;2909;p105"/>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910" name="Google Shape;2910;p105"/>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911" name="Google Shape;2911;p105"/>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912" name="Google Shape;2912;p105"/>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105"/>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105"/>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105"/>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105"/>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105"/>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105"/>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105"/>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105"/>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105"/>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105"/>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105"/>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105"/>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105"/>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105"/>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105"/>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105"/>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105"/>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105"/>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105"/>
          <p:cNvSpPr/>
          <p:nvPr/>
        </p:nvSpPr>
        <p:spPr>
          <a:xfrm>
            <a:off x="5180400" y="3554875"/>
            <a:ext cx="313200" cy="257400"/>
          </a:xfrm>
          <a:prstGeom prst="ellipse">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32" name="Google Shape;2932;p105"/>
          <p:cNvCxnSpPr>
            <a:stCxn id="2924" idx="0"/>
            <a:endCxn id="2931" idx="0"/>
          </p:cNvCxnSpPr>
          <p:nvPr/>
        </p:nvCxnSpPr>
        <p:spPr>
          <a:xfrm flipH="1" rot="-5400000">
            <a:off x="4954200" y="3172675"/>
            <a:ext cx="600" cy="7650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2933" name="Google Shape;2933;p105"/>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934" name="Google Shape;2934;p105"/>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2935" name="Google Shape;2935;p105"/>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2936" name="Google Shape;2936;p105"/>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937" name="Google Shape;2937;p105"/>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105"/>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105"/>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3" name="Shape 2943"/>
        <p:cNvGrpSpPr/>
        <p:nvPr/>
      </p:nvGrpSpPr>
      <p:grpSpPr>
        <a:xfrm>
          <a:off x="0" y="0"/>
          <a:ext cx="0" cy="0"/>
          <a:chOff x="0" y="0"/>
          <a:chExt cx="0" cy="0"/>
        </a:xfrm>
      </p:grpSpPr>
      <p:sp>
        <p:nvSpPr>
          <p:cNvPr id="2944" name="Google Shape;2944;p106"/>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945" name="Google Shape;2945;p106"/>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106"/>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947" name="Google Shape;2947;p106"/>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948" name="Google Shape;2948;p106"/>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949" name="Google Shape;2949;p106"/>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106"/>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106"/>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106"/>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2953" name="Google Shape;2953;p106"/>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2954" name="Google Shape;2954;p106"/>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2955" name="Google Shape;2955;p106"/>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2956" name="Google Shape;2956;p106"/>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106"/>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106"/>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106"/>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106"/>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106"/>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106"/>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106"/>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106"/>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106"/>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106"/>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106"/>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106"/>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106"/>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106"/>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106"/>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106"/>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106"/>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106"/>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106"/>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76" name="Google Shape;2976;p106"/>
          <p:cNvCxnSpPr>
            <a:stCxn id="2965" idx="0"/>
            <a:endCxn id="2975" idx="0"/>
          </p:cNvCxnSpPr>
          <p:nvPr/>
        </p:nvCxnSpPr>
        <p:spPr>
          <a:xfrm flipH="1" rot="-5400000">
            <a:off x="2541938" y="759713"/>
            <a:ext cx="878100" cy="47121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977" name="Google Shape;2977;p106"/>
          <p:cNvCxnSpPr>
            <a:stCxn id="2962" idx="0"/>
            <a:endCxn id="2975" idx="0"/>
          </p:cNvCxnSpPr>
          <p:nvPr/>
        </p:nvCxnSpPr>
        <p:spPr>
          <a:xfrm flipH="1" rot="-5400000">
            <a:off x="2913213" y="1130963"/>
            <a:ext cx="878100" cy="39696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978" name="Google Shape;2978;p106"/>
          <p:cNvCxnSpPr>
            <a:stCxn id="2963" idx="0"/>
            <a:endCxn id="2975" idx="0"/>
          </p:cNvCxnSpPr>
          <p:nvPr/>
        </p:nvCxnSpPr>
        <p:spPr>
          <a:xfrm flipH="1" rot="-5400000">
            <a:off x="3309988" y="1527863"/>
            <a:ext cx="878100" cy="3175800"/>
          </a:xfrm>
          <a:prstGeom prst="curvedConnector3">
            <a:avLst>
              <a:gd fmla="val -27118" name="adj1"/>
            </a:avLst>
          </a:prstGeom>
          <a:noFill/>
          <a:ln cap="flat" cmpd="sng" w="9525">
            <a:solidFill>
              <a:schemeClr val="dk2"/>
            </a:solidFill>
            <a:prstDash val="solid"/>
            <a:round/>
            <a:headEnd len="sm" w="sm" type="none"/>
            <a:tailEnd len="med" w="med" type="stealth"/>
          </a:ln>
        </p:spPr>
      </p:cxnSp>
      <p:cxnSp>
        <p:nvCxnSpPr>
          <p:cNvPr id="2979" name="Google Shape;2979;p106"/>
          <p:cNvCxnSpPr>
            <a:stCxn id="2964" idx="0"/>
            <a:endCxn id="2975" idx="0"/>
          </p:cNvCxnSpPr>
          <p:nvPr/>
        </p:nvCxnSpPr>
        <p:spPr>
          <a:xfrm flipH="1" rot="-5400000">
            <a:off x="3706913" y="1924613"/>
            <a:ext cx="878100" cy="2382300"/>
          </a:xfrm>
          <a:prstGeom prst="curvedConnector3">
            <a:avLst>
              <a:gd fmla="val -27118" name="adj1"/>
            </a:avLst>
          </a:prstGeom>
          <a:noFill/>
          <a:ln cap="flat" cmpd="sng" w="9525">
            <a:solidFill>
              <a:schemeClr val="dk2"/>
            </a:solidFill>
            <a:prstDash val="solid"/>
            <a:round/>
            <a:headEnd len="sm" w="sm" type="none"/>
            <a:tailEnd len="med" w="med" type="stealth"/>
          </a:ln>
        </p:spPr>
      </p:cxnSp>
      <p:sp>
        <p:nvSpPr>
          <p:cNvPr id="2980" name="Google Shape;2980;p106"/>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2981" name="Google Shape;2981;p106"/>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2982" name="Google Shape;2982;p106"/>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1 Attention</a:t>
            </a:r>
            <a:endParaRPr b="1" i="0" sz="1400" u="none" cap="none" strike="noStrike">
              <a:solidFill>
                <a:srgbClr val="20124D"/>
              </a:solidFill>
              <a:latin typeface="Montserrat"/>
              <a:ea typeface="Montserrat"/>
              <a:cs typeface="Montserrat"/>
              <a:sym typeface="Montserrat"/>
            </a:endParaRPr>
          </a:p>
        </p:txBody>
      </p:sp>
      <p:sp>
        <p:nvSpPr>
          <p:cNvPr id="2983" name="Google Shape;2983;p106"/>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2984" name="Google Shape;2984;p106"/>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106"/>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106"/>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0" name="Shape 2990"/>
        <p:cNvGrpSpPr/>
        <p:nvPr/>
      </p:nvGrpSpPr>
      <p:grpSpPr>
        <a:xfrm>
          <a:off x="0" y="0"/>
          <a:ext cx="0" cy="0"/>
          <a:chOff x="0" y="0"/>
          <a:chExt cx="0" cy="0"/>
        </a:xfrm>
      </p:grpSpPr>
      <p:sp>
        <p:nvSpPr>
          <p:cNvPr id="2991" name="Google Shape;2991;p107"/>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2992" name="Google Shape;2992;p107"/>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107"/>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2994" name="Google Shape;2994;p107"/>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2995" name="Google Shape;2995;p107"/>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2996" name="Google Shape;2996;p107"/>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107"/>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107"/>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107"/>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000" name="Google Shape;3000;p107"/>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001" name="Google Shape;3001;p107"/>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002" name="Google Shape;3002;p107"/>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003" name="Google Shape;3003;p107"/>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107"/>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107"/>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107"/>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107"/>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107"/>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107"/>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107"/>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107"/>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107"/>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107"/>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107"/>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107"/>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107"/>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107"/>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107"/>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107"/>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107"/>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107"/>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107"/>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107"/>
          <p:cNvSpPr/>
          <p:nvPr/>
        </p:nvSpPr>
        <p:spPr>
          <a:xfrm>
            <a:off x="5180400" y="3115800"/>
            <a:ext cx="313200" cy="257400"/>
          </a:xfrm>
          <a:prstGeom prst="ellipse">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24" name="Google Shape;3024;p107"/>
          <p:cNvCxnSpPr>
            <a:stCxn id="3018" idx="0"/>
            <a:endCxn id="3023" idx="0"/>
          </p:cNvCxnSpPr>
          <p:nvPr/>
        </p:nvCxnSpPr>
        <p:spPr>
          <a:xfrm flipH="1" rot="-5400000">
            <a:off x="4954200" y="2733600"/>
            <a:ext cx="600" cy="7650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025" name="Google Shape;3025;p107"/>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026" name="Google Shape;3026;p107"/>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2 Masked Self Attention</a:t>
            </a:r>
            <a:endParaRPr b="1" i="0" sz="1400" u="none" cap="none" strike="noStrike">
              <a:solidFill>
                <a:srgbClr val="20124D"/>
              </a:solidFill>
              <a:latin typeface="Montserrat"/>
              <a:ea typeface="Montserrat"/>
              <a:cs typeface="Montserrat"/>
              <a:sym typeface="Montserrat"/>
            </a:endParaRPr>
          </a:p>
        </p:txBody>
      </p:sp>
      <p:sp>
        <p:nvSpPr>
          <p:cNvPr id="3027" name="Google Shape;3027;p107"/>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3028" name="Google Shape;3028;p107"/>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029" name="Google Shape;3029;p107"/>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107"/>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107"/>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107"/>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107"/>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7" name="Shape 3037"/>
        <p:cNvGrpSpPr/>
        <p:nvPr/>
      </p:nvGrpSpPr>
      <p:grpSpPr>
        <a:xfrm>
          <a:off x="0" y="0"/>
          <a:ext cx="0" cy="0"/>
          <a:chOff x="0" y="0"/>
          <a:chExt cx="0" cy="0"/>
        </a:xfrm>
      </p:grpSpPr>
      <p:sp>
        <p:nvSpPr>
          <p:cNvPr id="3038" name="Google Shape;3038;p108"/>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039" name="Google Shape;3039;p108"/>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108"/>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041" name="Google Shape;3041;p108"/>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042" name="Google Shape;3042;p108"/>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043" name="Google Shape;3043;p108"/>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108"/>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108"/>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108"/>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047" name="Google Shape;3047;p108"/>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048" name="Google Shape;3048;p108"/>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049" name="Google Shape;3049;p108"/>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050" name="Google Shape;3050;p108"/>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108"/>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108"/>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108"/>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108"/>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108"/>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108"/>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108"/>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108"/>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108"/>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108"/>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108"/>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2" name="Google Shape;3062;p108"/>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3" name="Google Shape;3063;p108"/>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108"/>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5" name="Google Shape;3065;p108"/>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6" name="Google Shape;3066;p108"/>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108"/>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8" name="Google Shape;3068;p108"/>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9" name="Google Shape;3069;p108"/>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108"/>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071" name="Google Shape;3071;p108"/>
          <p:cNvCxnSpPr>
            <a:stCxn id="3059" idx="0"/>
            <a:endCxn id="3070" idx="0"/>
          </p:cNvCxnSpPr>
          <p:nvPr/>
        </p:nvCxnSpPr>
        <p:spPr>
          <a:xfrm flipH="1" rot="-5400000">
            <a:off x="2761388" y="540263"/>
            <a:ext cx="439200" cy="47121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3072" name="Google Shape;3072;p108"/>
          <p:cNvCxnSpPr>
            <a:stCxn id="3056" idx="0"/>
            <a:endCxn id="3070" idx="0"/>
          </p:cNvCxnSpPr>
          <p:nvPr/>
        </p:nvCxnSpPr>
        <p:spPr>
          <a:xfrm flipH="1" rot="-5400000">
            <a:off x="3132663" y="911513"/>
            <a:ext cx="439200" cy="39696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3073" name="Google Shape;3073;p108"/>
          <p:cNvCxnSpPr>
            <a:stCxn id="3057" idx="0"/>
            <a:endCxn id="3070" idx="0"/>
          </p:cNvCxnSpPr>
          <p:nvPr/>
        </p:nvCxnSpPr>
        <p:spPr>
          <a:xfrm flipH="1" rot="-5400000">
            <a:off x="3529438" y="1308413"/>
            <a:ext cx="439200" cy="3175800"/>
          </a:xfrm>
          <a:prstGeom prst="curvedConnector3">
            <a:avLst>
              <a:gd fmla="val -54218" name="adj1"/>
            </a:avLst>
          </a:prstGeom>
          <a:noFill/>
          <a:ln cap="flat" cmpd="sng" w="9525">
            <a:solidFill>
              <a:schemeClr val="dk2"/>
            </a:solidFill>
            <a:prstDash val="solid"/>
            <a:round/>
            <a:headEnd len="sm" w="sm" type="none"/>
            <a:tailEnd len="med" w="med" type="stealth"/>
          </a:ln>
        </p:spPr>
      </p:cxnSp>
      <p:cxnSp>
        <p:nvCxnSpPr>
          <p:cNvPr id="3074" name="Google Shape;3074;p108"/>
          <p:cNvCxnSpPr>
            <a:stCxn id="3058" idx="0"/>
            <a:endCxn id="3070" idx="0"/>
          </p:cNvCxnSpPr>
          <p:nvPr/>
        </p:nvCxnSpPr>
        <p:spPr>
          <a:xfrm flipH="1" rot="-5400000">
            <a:off x="3926363" y="1705163"/>
            <a:ext cx="439200" cy="2382300"/>
          </a:xfrm>
          <a:prstGeom prst="curvedConnector3">
            <a:avLst>
              <a:gd fmla="val -54218" name="adj1"/>
            </a:avLst>
          </a:prstGeom>
          <a:noFill/>
          <a:ln cap="flat" cmpd="sng" w="9525">
            <a:solidFill>
              <a:schemeClr val="dk2"/>
            </a:solidFill>
            <a:prstDash val="solid"/>
            <a:round/>
            <a:headEnd len="sm" w="sm" type="none"/>
            <a:tailEnd len="med" w="med" type="stealth"/>
          </a:ln>
        </p:spPr>
      </p:cxnSp>
      <p:sp>
        <p:nvSpPr>
          <p:cNvPr id="3075" name="Google Shape;3075;p108"/>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3076" name="Google Shape;3076;p108"/>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077" name="Google Shape;3077;p108"/>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2 Attention</a:t>
            </a:r>
            <a:endParaRPr b="1" i="0" sz="1400" u="none" cap="none" strike="noStrike">
              <a:solidFill>
                <a:srgbClr val="20124D"/>
              </a:solidFill>
              <a:latin typeface="Montserrat"/>
              <a:ea typeface="Montserrat"/>
              <a:cs typeface="Montserrat"/>
              <a:sym typeface="Montserrat"/>
            </a:endParaRPr>
          </a:p>
        </p:txBody>
      </p:sp>
      <p:sp>
        <p:nvSpPr>
          <p:cNvPr id="3078" name="Google Shape;3078;p108"/>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079" name="Google Shape;3079;p108"/>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108"/>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108"/>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108"/>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108"/>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7" name="Shape 3087"/>
        <p:cNvGrpSpPr/>
        <p:nvPr/>
      </p:nvGrpSpPr>
      <p:grpSpPr>
        <a:xfrm>
          <a:off x="0" y="0"/>
          <a:ext cx="0" cy="0"/>
          <a:chOff x="0" y="0"/>
          <a:chExt cx="0" cy="0"/>
        </a:xfrm>
      </p:grpSpPr>
      <p:sp>
        <p:nvSpPr>
          <p:cNvPr id="3088" name="Google Shape;3088;p109"/>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089" name="Google Shape;3089;p109"/>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109"/>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091" name="Google Shape;3091;p109"/>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092" name="Google Shape;3092;p109"/>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093" name="Google Shape;3093;p109"/>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109"/>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109"/>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109"/>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097" name="Google Shape;3097;p109"/>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098" name="Google Shape;3098;p109"/>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099" name="Google Shape;3099;p109"/>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100" name="Google Shape;3100;p109"/>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109"/>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109"/>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109"/>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109"/>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109"/>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109"/>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109"/>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109"/>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109"/>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109"/>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109"/>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109"/>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109"/>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109"/>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109"/>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109"/>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109"/>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109"/>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109"/>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109"/>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109"/>
          <p:cNvSpPr/>
          <p:nvPr/>
        </p:nvSpPr>
        <p:spPr>
          <a:xfrm>
            <a:off x="5180400" y="2676725"/>
            <a:ext cx="313200" cy="257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22" name="Google Shape;3122;p109"/>
          <p:cNvCxnSpPr>
            <a:stCxn id="3118" idx="0"/>
            <a:endCxn id="3121" idx="0"/>
          </p:cNvCxnSpPr>
          <p:nvPr/>
        </p:nvCxnSpPr>
        <p:spPr>
          <a:xfrm flipH="1" rot="-5400000">
            <a:off x="4954200" y="2294525"/>
            <a:ext cx="600" cy="7650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123" name="Google Shape;3123;p109"/>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124" name="Google Shape;3124;p109"/>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3 Masked Self Attention</a:t>
            </a:r>
            <a:endParaRPr b="1" i="0" sz="1400" u="none" cap="none" strike="noStrike">
              <a:solidFill>
                <a:srgbClr val="20124D"/>
              </a:solidFill>
              <a:latin typeface="Montserrat"/>
              <a:ea typeface="Montserrat"/>
              <a:cs typeface="Montserrat"/>
              <a:sym typeface="Montserrat"/>
            </a:endParaRPr>
          </a:p>
        </p:txBody>
      </p:sp>
      <p:sp>
        <p:nvSpPr>
          <p:cNvPr id="3125" name="Google Shape;3125;p109"/>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3126" name="Google Shape;3126;p109"/>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127" name="Google Shape;3127;p109"/>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109"/>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109"/>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109"/>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109"/>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109"/>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109"/>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7" name="Shape 3137"/>
        <p:cNvGrpSpPr/>
        <p:nvPr/>
      </p:nvGrpSpPr>
      <p:grpSpPr>
        <a:xfrm>
          <a:off x="0" y="0"/>
          <a:ext cx="0" cy="0"/>
          <a:chOff x="0" y="0"/>
          <a:chExt cx="0" cy="0"/>
        </a:xfrm>
      </p:grpSpPr>
      <p:sp>
        <p:nvSpPr>
          <p:cNvPr id="3138" name="Google Shape;3138;p110"/>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139" name="Google Shape;3139;p110"/>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110"/>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141" name="Google Shape;3141;p110"/>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142" name="Google Shape;3142;p110"/>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143" name="Google Shape;3143;p110"/>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110"/>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110"/>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110"/>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147" name="Google Shape;3147;p110"/>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148" name="Google Shape;3148;p110"/>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149" name="Google Shape;3149;p110"/>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150" name="Google Shape;3150;p110"/>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110"/>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110"/>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110"/>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110"/>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110"/>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110"/>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110"/>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110"/>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110"/>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110"/>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110"/>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110"/>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110"/>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110"/>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110"/>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110"/>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110"/>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110"/>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110"/>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110"/>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110"/>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172" name="Google Shape;3172;p110"/>
          <p:cNvCxnSpPr>
            <a:stCxn id="3159" idx="1"/>
            <a:endCxn id="3171" idx="0"/>
          </p:cNvCxnSpPr>
          <p:nvPr/>
        </p:nvCxnSpPr>
        <p:spPr>
          <a:xfrm rot="-5400000">
            <a:off x="2906705" y="284108"/>
            <a:ext cx="37800" cy="4822800"/>
          </a:xfrm>
          <a:prstGeom prst="curvedConnector3">
            <a:avLst>
              <a:gd fmla="val 729684" name="adj1"/>
            </a:avLst>
          </a:prstGeom>
          <a:noFill/>
          <a:ln cap="flat" cmpd="sng" w="9525">
            <a:solidFill>
              <a:schemeClr val="dk2"/>
            </a:solidFill>
            <a:prstDash val="solid"/>
            <a:round/>
            <a:headEnd len="sm" w="sm" type="none"/>
            <a:tailEnd len="med" w="med" type="stealth"/>
          </a:ln>
        </p:spPr>
      </p:cxnSp>
      <p:cxnSp>
        <p:nvCxnSpPr>
          <p:cNvPr id="3173" name="Google Shape;3173;p110"/>
          <p:cNvCxnSpPr>
            <a:stCxn id="3156" idx="0"/>
            <a:endCxn id="3171" idx="0"/>
          </p:cNvCxnSpPr>
          <p:nvPr/>
        </p:nvCxnSpPr>
        <p:spPr>
          <a:xfrm flipH="1" rot="-5400000">
            <a:off x="3351963" y="692213"/>
            <a:ext cx="600" cy="39696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174" name="Google Shape;3174;p110"/>
          <p:cNvCxnSpPr>
            <a:stCxn id="3157" idx="0"/>
            <a:endCxn id="3171" idx="0"/>
          </p:cNvCxnSpPr>
          <p:nvPr/>
        </p:nvCxnSpPr>
        <p:spPr>
          <a:xfrm flipH="1" rot="-5400000">
            <a:off x="3748738" y="1089113"/>
            <a:ext cx="600" cy="3175800"/>
          </a:xfrm>
          <a:prstGeom prst="curvedConnector3">
            <a:avLst>
              <a:gd fmla="val -39687500" name="adj1"/>
            </a:avLst>
          </a:prstGeom>
          <a:noFill/>
          <a:ln cap="flat" cmpd="sng" w="9525">
            <a:solidFill>
              <a:schemeClr val="dk2"/>
            </a:solidFill>
            <a:prstDash val="solid"/>
            <a:round/>
            <a:headEnd len="sm" w="sm" type="none"/>
            <a:tailEnd len="med" w="med" type="stealth"/>
          </a:ln>
        </p:spPr>
      </p:cxnSp>
      <p:cxnSp>
        <p:nvCxnSpPr>
          <p:cNvPr id="3175" name="Google Shape;3175;p110"/>
          <p:cNvCxnSpPr>
            <a:stCxn id="3158" idx="0"/>
            <a:endCxn id="3171" idx="0"/>
          </p:cNvCxnSpPr>
          <p:nvPr/>
        </p:nvCxnSpPr>
        <p:spPr>
          <a:xfrm flipH="1" rot="-5400000">
            <a:off x="4145663" y="1485863"/>
            <a:ext cx="600" cy="2382300"/>
          </a:xfrm>
          <a:prstGeom prst="curvedConnector3">
            <a:avLst>
              <a:gd fmla="val -39687500" name="adj1"/>
            </a:avLst>
          </a:prstGeom>
          <a:noFill/>
          <a:ln cap="flat" cmpd="sng" w="9525">
            <a:solidFill>
              <a:schemeClr val="dk2"/>
            </a:solidFill>
            <a:prstDash val="solid"/>
            <a:round/>
            <a:headEnd len="sm" w="sm" type="none"/>
            <a:tailEnd len="med" w="med" type="stealth"/>
          </a:ln>
        </p:spPr>
      </p:cxnSp>
      <p:sp>
        <p:nvSpPr>
          <p:cNvPr id="3176" name="Google Shape;3176;p110"/>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2</a:t>
            </a:r>
            <a:endParaRPr b="1" i="0" sz="1400" u="none" cap="none" strike="noStrike">
              <a:solidFill>
                <a:srgbClr val="20124D"/>
              </a:solidFill>
              <a:latin typeface="Montserrat"/>
              <a:ea typeface="Montserrat"/>
              <a:cs typeface="Montserrat"/>
              <a:sym typeface="Montserrat"/>
            </a:endParaRPr>
          </a:p>
        </p:txBody>
      </p:sp>
      <p:sp>
        <p:nvSpPr>
          <p:cNvPr id="3177" name="Google Shape;3177;p110"/>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178" name="Google Shape;3178;p110"/>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Encoder-Decoder 3 Attention</a:t>
            </a:r>
            <a:endParaRPr b="1" i="0" sz="1400" u="none" cap="none" strike="noStrike">
              <a:solidFill>
                <a:srgbClr val="20124D"/>
              </a:solidFill>
              <a:latin typeface="Montserrat"/>
              <a:ea typeface="Montserrat"/>
              <a:cs typeface="Montserrat"/>
              <a:sym typeface="Montserrat"/>
            </a:endParaRPr>
          </a:p>
        </p:txBody>
      </p:sp>
      <p:sp>
        <p:nvSpPr>
          <p:cNvPr id="3179" name="Google Shape;3179;p110"/>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180" name="Google Shape;3180;p110"/>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110"/>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110"/>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110"/>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110"/>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110"/>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110"/>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0" name="Shape 3190"/>
        <p:cNvGrpSpPr/>
        <p:nvPr/>
      </p:nvGrpSpPr>
      <p:grpSpPr>
        <a:xfrm>
          <a:off x="0" y="0"/>
          <a:ext cx="0" cy="0"/>
          <a:chOff x="0" y="0"/>
          <a:chExt cx="0" cy="0"/>
        </a:xfrm>
      </p:grpSpPr>
      <p:sp>
        <p:nvSpPr>
          <p:cNvPr id="3191" name="Google Shape;3191;p111"/>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192" name="Google Shape;3192;p111"/>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111"/>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194" name="Google Shape;3194;p111"/>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195" name="Google Shape;3195;p111"/>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196" name="Google Shape;3196;p111"/>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111"/>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111"/>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111"/>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200" name="Google Shape;3200;p111"/>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201" name="Google Shape;3201;p111"/>
          <p:cNvSpPr txBox="1"/>
          <p:nvPr/>
        </p:nvSpPr>
        <p:spPr>
          <a:xfrm>
            <a:off x="5829525" y="3953500"/>
            <a:ext cx="6843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202" name="Google Shape;3202;p111"/>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203" name="Google Shape;3203;p111"/>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111"/>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111"/>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111"/>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111"/>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111"/>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111"/>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111"/>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111"/>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111"/>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111"/>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111"/>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111"/>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111"/>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111"/>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111"/>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111"/>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111"/>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111"/>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111"/>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111"/>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111"/>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25" name="Google Shape;3225;p111"/>
          <p:cNvCxnSpPr/>
          <p:nvPr/>
        </p:nvCxnSpPr>
        <p:spPr>
          <a:xfrm rot="10800000">
            <a:off x="6021275" y="1217675"/>
            <a:ext cx="5100" cy="777000"/>
          </a:xfrm>
          <a:prstGeom prst="straightConnector1">
            <a:avLst/>
          </a:prstGeom>
          <a:noFill/>
          <a:ln cap="flat" cmpd="sng" w="9525">
            <a:solidFill>
              <a:schemeClr val="dk2"/>
            </a:solidFill>
            <a:prstDash val="solid"/>
            <a:round/>
            <a:headEnd len="sm" w="sm" type="none"/>
            <a:tailEnd len="med" w="med" type="triangle"/>
          </a:ln>
        </p:spPr>
      </p:cxnSp>
      <p:sp>
        <p:nvSpPr>
          <p:cNvPr id="3226" name="Google Shape;3226;p111"/>
          <p:cNvSpPr txBox="1"/>
          <p:nvPr/>
        </p:nvSpPr>
        <p:spPr>
          <a:xfrm>
            <a:off x="5684225" y="721725"/>
            <a:ext cx="684300" cy="444000"/>
          </a:xfrm>
          <a:prstGeom prst="rect">
            <a:avLst/>
          </a:prstGeom>
          <a:solidFill>
            <a:srgbClr val="3D85C6"/>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vous</a:t>
            </a:r>
            <a:endParaRPr b="1" i="0" sz="1400" u="none" cap="none" strike="noStrike">
              <a:solidFill>
                <a:srgbClr val="000000"/>
              </a:solidFill>
              <a:latin typeface="Montserrat"/>
              <a:ea typeface="Montserrat"/>
              <a:cs typeface="Montserrat"/>
              <a:sym typeface="Montserrat"/>
            </a:endParaRPr>
          </a:p>
        </p:txBody>
      </p:sp>
      <p:sp>
        <p:nvSpPr>
          <p:cNvPr id="3227" name="Google Shape;3227;p111"/>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228" name="Google Shape;3228;p111"/>
          <p:cNvSpPr txBox="1"/>
          <p:nvPr/>
        </p:nvSpPr>
        <p:spPr>
          <a:xfrm>
            <a:off x="4310725" y="1994675"/>
            <a:ext cx="3477600" cy="396000"/>
          </a:xfrm>
          <a:prstGeom prst="rect">
            <a:avLst/>
          </a:prstGeom>
          <a:solidFill>
            <a:srgbClr val="E1D5E7"/>
          </a:solidFill>
          <a:ln cap="flat" cmpd="sng" w="9525">
            <a:solidFill>
              <a:srgbClr val="9673A6"/>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Montserrat"/>
                <a:ea typeface="Montserrat"/>
                <a:cs typeface="Montserrat"/>
                <a:sym typeface="Montserrat"/>
              </a:rPr>
              <a:t>Linear + Softmax</a:t>
            </a:r>
            <a:endParaRPr b="0" i="0" sz="1400" u="none" cap="none" strike="noStrike">
              <a:solidFill>
                <a:srgbClr val="000000"/>
              </a:solidFill>
              <a:latin typeface="Montserrat"/>
              <a:ea typeface="Montserrat"/>
              <a:cs typeface="Montserrat"/>
              <a:sym typeface="Montserrat"/>
            </a:endParaRPr>
          </a:p>
        </p:txBody>
      </p:sp>
      <p:sp>
        <p:nvSpPr>
          <p:cNvPr id="3229" name="Google Shape;3229;p111"/>
          <p:cNvSpPr/>
          <p:nvPr/>
        </p:nvSpPr>
        <p:spPr>
          <a:xfrm>
            <a:off x="60325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111"/>
          <p:cNvSpPr/>
          <p:nvPr/>
        </p:nvSpPr>
        <p:spPr>
          <a:xfrm>
            <a:off x="60325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111"/>
          <p:cNvSpPr/>
          <p:nvPr/>
        </p:nvSpPr>
        <p:spPr>
          <a:xfrm>
            <a:off x="60150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111"/>
          <p:cNvSpPr/>
          <p:nvPr/>
        </p:nvSpPr>
        <p:spPr>
          <a:xfrm>
            <a:off x="6966375" y="355487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111"/>
          <p:cNvSpPr/>
          <p:nvPr/>
        </p:nvSpPr>
        <p:spPr>
          <a:xfrm>
            <a:off x="6966375" y="3115800"/>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111"/>
          <p:cNvSpPr/>
          <p:nvPr/>
        </p:nvSpPr>
        <p:spPr>
          <a:xfrm>
            <a:off x="6966375" y="2676725"/>
            <a:ext cx="313200" cy="257400"/>
          </a:xfrm>
          <a:prstGeom prst="ellipse">
            <a:avLst/>
          </a:prstGeom>
          <a:solidFill>
            <a:srgbClr val="F3F3F3"/>
          </a:solid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111"/>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111"/>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237" name="Google Shape;3237;p111"/>
          <p:cNvSpPr txBox="1"/>
          <p:nvPr/>
        </p:nvSpPr>
        <p:spPr>
          <a:xfrm>
            <a:off x="5463675" y="4538725"/>
            <a:ext cx="12399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a:t>
            </a:r>
            <a:endParaRPr b="1" i="0" sz="1400" u="none" cap="none" strike="noStrike">
              <a:solidFill>
                <a:srgbClr val="20124D"/>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112"/>
          <p:cNvSpPr txBox="1"/>
          <p:nvPr/>
        </p:nvSpPr>
        <p:spPr>
          <a:xfrm>
            <a:off x="34297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Nice</a:t>
            </a:r>
            <a:endParaRPr b="1" i="0" sz="1400" u="none" cap="none" strike="noStrike">
              <a:solidFill>
                <a:srgbClr val="000000"/>
              </a:solidFill>
              <a:latin typeface="Montserrat"/>
              <a:ea typeface="Montserrat"/>
              <a:cs typeface="Montserrat"/>
              <a:sym typeface="Montserrat"/>
            </a:endParaRPr>
          </a:p>
        </p:txBody>
      </p:sp>
      <p:sp>
        <p:nvSpPr>
          <p:cNvPr id="3243" name="Google Shape;3243;p112"/>
          <p:cNvSpPr/>
          <p:nvPr/>
        </p:nvSpPr>
        <p:spPr>
          <a:xfrm>
            <a:off x="468350" y="3554875"/>
            <a:ext cx="313200" cy="257400"/>
          </a:xfrm>
          <a:prstGeom prst="ellipse">
            <a:avLst/>
          </a:prstGeom>
          <a:solidFill>
            <a:srgbClr val="5B0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112"/>
          <p:cNvSpPr txBox="1"/>
          <p:nvPr/>
        </p:nvSpPr>
        <p:spPr>
          <a:xfrm>
            <a:off x="107575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to</a:t>
            </a:r>
            <a:endParaRPr b="1" i="0" sz="1400" u="none" cap="none" strike="noStrike">
              <a:solidFill>
                <a:srgbClr val="000000"/>
              </a:solidFill>
              <a:latin typeface="Montserrat"/>
              <a:ea typeface="Montserrat"/>
              <a:cs typeface="Montserrat"/>
              <a:sym typeface="Montserrat"/>
            </a:endParaRPr>
          </a:p>
        </p:txBody>
      </p:sp>
      <p:sp>
        <p:nvSpPr>
          <p:cNvPr id="3245" name="Google Shape;3245;p112"/>
          <p:cNvSpPr txBox="1"/>
          <p:nvPr/>
        </p:nvSpPr>
        <p:spPr>
          <a:xfrm>
            <a:off x="1808525" y="3953500"/>
            <a:ext cx="7290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meet</a:t>
            </a:r>
            <a:endParaRPr b="1" i="0" sz="1400" u="none" cap="none" strike="noStrike">
              <a:solidFill>
                <a:srgbClr val="000000"/>
              </a:solidFill>
              <a:latin typeface="Montserrat"/>
              <a:ea typeface="Montserrat"/>
              <a:cs typeface="Montserrat"/>
              <a:sym typeface="Montserrat"/>
            </a:endParaRPr>
          </a:p>
        </p:txBody>
      </p:sp>
      <p:sp>
        <p:nvSpPr>
          <p:cNvPr id="3246" name="Google Shape;3246;p112"/>
          <p:cNvSpPr txBox="1"/>
          <p:nvPr/>
        </p:nvSpPr>
        <p:spPr>
          <a:xfrm>
            <a:off x="2663100"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you</a:t>
            </a:r>
            <a:endParaRPr b="1" i="0" sz="1400" u="none" cap="none" strike="noStrike">
              <a:solidFill>
                <a:srgbClr val="000000"/>
              </a:solidFill>
              <a:latin typeface="Montserrat"/>
              <a:ea typeface="Montserrat"/>
              <a:cs typeface="Montserrat"/>
              <a:sym typeface="Montserrat"/>
            </a:endParaRPr>
          </a:p>
        </p:txBody>
      </p:sp>
      <p:sp>
        <p:nvSpPr>
          <p:cNvPr id="3247" name="Google Shape;3247;p112"/>
          <p:cNvSpPr/>
          <p:nvPr/>
        </p:nvSpPr>
        <p:spPr>
          <a:xfrm>
            <a:off x="1210875" y="3554875"/>
            <a:ext cx="313200" cy="257400"/>
          </a:xfrm>
          <a:prstGeom prst="ellipse">
            <a:avLst/>
          </a:prstGeom>
          <a:solidFill>
            <a:srgbClr val="7F6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112"/>
          <p:cNvSpPr/>
          <p:nvPr/>
        </p:nvSpPr>
        <p:spPr>
          <a:xfrm>
            <a:off x="2004550" y="3554875"/>
            <a:ext cx="313200" cy="257400"/>
          </a:xfrm>
          <a:prstGeom prst="ellipse">
            <a:avLst/>
          </a:prstGeom>
          <a:solidFill>
            <a:srgbClr val="351C7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112"/>
          <p:cNvSpPr/>
          <p:nvPr/>
        </p:nvSpPr>
        <p:spPr>
          <a:xfrm>
            <a:off x="2798225" y="3554875"/>
            <a:ext cx="313200" cy="257400"/>
          </a:xfrm>
          <a:prstGeom prst="ellipse">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112"/>
          <p:cNvSpPr txBox="1"/>
          <p:nvPr/>
        </p:nvSpPr>
        <p:spPr>
          <a:xfrm>
            <a:off x="43107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Montserrat"/>
                <a:ea typeface="Montserrat"/>
                <a:cs typeface="Montserrat"/>
                <a:sym typeface="Montserrat"/>
              </a:rPr>
              <a:t>Ravi</a:t>
            </a:r>
            <a:endParaRPr b="1" i="0" sz="1400" u="none" cap="none" strike="noStrike">
              <a:solidFill>
                <a:srgbClr val="000000"/>
              </a:solidFill>
              <a:latin typeface="Montserrat"/>
              <a:ea typeface="Montserrat"/>
              <a:cs typeface="Montserrat"/>
              <a:sym typeface="Montserrat"/>
            </a:endParaRPr>
          </a:p>
        </p:txBody>
      </p:sp>
      <p:sp>
        <p:nvSpPr>
          <p:cNvPr id="3251" name="Google Shape;3251;p112"/>
          <p:cNvSpPr txBox="1"/>
          <p:nvPr/>
        </p:nvSpPr>
        <p:spPr>
          <a:xfrm>
            <a:off x="5070125" y="3953500"/>
            <a:ext cx="6072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Montserrat"/>
                <a:ea typeface="Montserrat"/>
                <a:cs typeface="Montserrat"/>
                <a:sym typeface="Montserrat"/>
              </a:rPr>
              <a:t>de</a:t>
            </a:r>
            <a:endParaRPr b="1" i="0" sz="1400" u="none" cap="none" strike="noStrike">
              <a:solidFill>
                <a:srgbClr val="B7B7B7"/>
              </a:solidFill>
              <a:latin typeface="Montserrat"/>
              <a:ea typeface="Montserrat"/>
              <a:cs typeface="Montserrat"/>
              <a:sym typeface="Montserrat"/>
            </a:endParaRPr>
          </a:p>
        </p:txBody>
      </p:sp>
      <p:sp>
        <p:nvSpPr>
          <p:cNvPr id="3252" name="Google Shape;3252;p112"/>
          <p:cNvSpPr txBox="1"/>
          <p:nvPr/>
        </p:nvSpPr>
        <p:spPr>
          <a:xfrm>
            <a:off x="5829525" y="3953500"/>
            <a:ext cx="684300" cy="444000"/>
          </a:xfrm>
          <a:prstGeom prst="rect">
            <a:avLst/>
          </a:prstGeom>
          <a:solidFill>
            <a:srgbClr val="D9EAD3"/>
          </a:solid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1400" u="none" cap="none" strike="noStrike">
                <a:solidFill>
                  <a:schemeClr val="dk1"/>
                </a:solidFill>
                <a:latin typeface="Montserrat"/>
                <a:ea typeface="Montserrat"/>
                <a:cs typeface="Montserrat"/>
                <a:sym typeface="Montserrat"/>
              </a:rPr>
              <a:t>vous</a:t>
            </a:r>
            <a:endParaRPr b="1" i="0" sz="1400" u="none" cap="none" strike="noStrike">
              <a:solidFill>
                <a:srgbClr val="B7B7B7"/>
              </a:solidFill>
              <a:latin typeface="Montserrat"/>
              <a:ea typeface="Montserrat"/>
              <a:cs typeface="Montserrat"/>
              <a:sym typeface="Montserrat"/>
            </a:endParaRPr>
          </a:p>
        </p:txBody>
      </p:sp>
      <p:sp>
        <p:nvSpPr>
          <p:cNvPr id="3253" name="Google Shape;3253;p112"/>
          <p:cNvSpPr txBox="1"/>
          <p:nvPr/>
        </p:nvSpPr>
        <p:spPr>
          <a:xfrm>
            <a:off x="6617375" y="3953500"/>
            <a:ext cx="10875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recontrer</a:t>
            </a:r>
            <a:endParaRPr b="1" i="0" sz="1400" u="none" cap="none" strike="noStrike">
              <a:solidFill>
                <a:srgbClr val="B7B7B7"/>
              </a:solidFill>
              <a:latin typeface="Montserrat"/>
              <a:ea typeface="Montserrat"/>
              <a:cs typeface="Montserrat"/>
              <a:sym typeface="Montserrat"/>
            </a:endParaRPr>
          </a:p>
        </p:txBody>
      </p:sp>
      <p:sp>
        <p:nvSpPr>
          <p:cNvPr id="3254" name="Google Shape;3254;p112"/>
          <p:cNvSpPr/>
          <p:nvPr/>
        </p:nvSpPr>
        <p:spPr>
          <a:xfrm>
            <a:off x="468338" y="3115800"/>
            <a:ext cx="313200" cy="257400"/>
          </a:xfrm>
          <a:prstGeom prst="ellipse">
            <a:avLst/>
          </a:prstGeom>
          <a:solidFill>
            <a:srgbClr val="85200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112"/>
          <p:cNvSpPr/>
          <p:nvPr/>
        </p:nvSpPr>
        <p:spPr>
          <a:xfrm>
            <a:off x="1210863" y="3115800"/>
            <a:ext cx="313200" cy="257400"/>
          </a:xfrm>
          <a:prstGeom prst="ellipse">
            <a:avLst/>
          </a:prstGeom>
          <a:solidFill>
            <a:srgbClr val="BF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112"/>
          <p:cNvSpPr/>
          <p:nvPr/>
        </p:nvSpPr>
        <p:spPr>
          <a:xfrm>
            <a:off x="2004538" y="3115800"/>
            <a:ext cx="313200" cy="257400"/>
          </a:xfrm>
          <a:prstGeom prst="ellipse">
            <a:avLst/>
          </a:prstGeom>
          <a:solidFill>
            <a:srgbClr val="674EA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112"/>
          <p:cNvSpPr/>
          <p:nvPr/>
        </p:nvSpPr>
        <p:spPr>
          <a:xfrm>
            <a:off x="2798213" y="3115800"/>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112"/>
          <p:cNvSpPr/>
          <p:nvPr/>
        </p:nvSpPr>
        <p:spPr>
          <a:xfrm>
            <a:off x="2798213" y="3115800"/>
            <a:ext cx="313200" cy="257400"/>
          </a:xfrm>
          <a:prstGeom prst="ellipse">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112"/>
          <p:cNvSpPr/>
          <p:nvPr/>
        </p:nvSpPr>
        <p:spPr>
          <a:xfrm>
            <a:off x="468338" y="2676713"/>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112"/>
          <p:cNvSpPr/>
          <p:nvPr/>
        </p:nvSpPr>
        <p:spPr>
          <a:xfrm>
            <a:off x="1210863" y="2676713"/>
            <a:ext cx="313200" cy="257400"/>
          </a:xfrm>
          <a:prstGeom prst="ellipse">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112"/>
          <p:cNvSpPr/>
          <p:nvPr/>
        </p:nvSpPr>
        <p:spPr>
          <a:xfrm>
            <a:off x="2004538" y="2676713"/>
            <a:ext cx="313200" cy="257400"/>
          </a:xfrm>
          <a:prstGeom prst="ellipse">
            <a:avLst/>
          </a:prstGeom>
          <a:solidFill>
            <a:srgbClr val="8E7CC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112"/>
          <p:cNvSpPr/>
          <p:nvPr/>
        </p:nvSpPr>
        <p:spPr>
          <a:xfrm>
            <a:off x="2798213" y="2676713"/>
            <a:ext cx="313200" cy="257400"/>
          </a:xfrm>
          <a:prstGeom prst="ellipse">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112"/>
          <p:cNvSpPr/>
          <p:nvPr/>
        </p:nvSpPr>
        <p:spPr>
          <a:xfrm>
            <a:off x="468338" y="2676713"/>
            <a:ext cx="313200" cy="257400"/>
          </a:xfrm>
          <a:prstGeom prst="ellipse">
            <a:avLst/>
          </a:prstGeom>
          <a:solidFill>
            <a:srgbClr val="CC412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112"/>
          <p:cNvSpPr/>
          <p:nvPr/>
        </p:nvSpPr>
        <p:spPr>
          <a:xfrm>
            <a:off x="4415400" y="355487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112"/>
          <p:cNvSpPr/>
          <p:nvPr/>
        </p:nvSpPr>
        <p:spPr>
          <a:xfrm>
            <a:off x="4415400" y="3554875"/>
            <a:ext cx="313200" cy="257400"/>
          </a:xfrm>
          <a:prstGeom prst="ellipse">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112"/>
          <p:cNvSpPr/>
          <p:nvPr/>
        </p:nvSpPr>
        <p:spPr>
          <a:xfrm>
            <a:off x="4415400" y="3554875"/>
            <a:ext cx="313200" cy="2574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112"/>
          <p:cNvSpPr/>
          <p:nvPr/>
        </p:nvSpPr>
        <p:spPr>
          <a:xfrm>
            <a:off x="4415400" y="3115800"/>
            <a:ext cx="313200" cy="257400"/>
          </a:xfrm>
          <a:prstGeom prst="ellipse">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112"/>
          <p:cNvSpPr/>
          <p:nvPr/>
        </p:nvSpPr>
        <p:spPr>
          <a:xfrm>
            <a:off x="4415400" y="3115800"/>
            <a:ext cx="313200" cy="257400"/>
          </a:xfrm>
          <a:prstGeom prst="ellipse">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112"/>
          <p:cNvSpPr/>
          <p:nvPr/>
        </p:nvSpPr>
        <p:spPr>
          <a:xfrm>
            <a:off x="4415400" y="3115800"/>
            <a:ext cx="313200" cy="2574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112"/>
          <p:cNvSpPr/>
          <p:nvPr/>
        </p:nvSpPr>
        <p:spPr>
          <a:xfrm>
            <a:off x="4415400" y="2676725"/>
            <a:ext cx="313200" cy="257400"/>
          </a:xfrm>
          <a:prstGeom prst="ellipse">
            <a:avLst/>
          </a:prstGeom>
          <a:solidFill>
            <a:srgbClr val="2074B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112"/>
          <p:cNvSpPr/>
          <p:nvPr/>
        </p:nvSpPr>
        <p:spPr>
          <a:xfrm>
            <a:off x="4415400" y="2676725"/>
            <a:ext cx="313200" cy="2574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112"/>
          <p:cNvSpPr/>
          <p:nvPr/>
        </p:nvSpPr>
        <p:spPr>
          <a:xfrm>
            <a:off x="4415400" y="2676725"/>
            <a:ext cx="313200" cy="257400"/>
          </a:xfrm>
          <a:prstGeom prst="ellipse">
            <a:avLst/>
          </a:prstGeom>
          <a:solidFill>
            <a:srgbClr val="1C458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112"/>
          <p:cNvSpPr/>
          <p:nvPr/>
        </p:nvSpPr>
        <p:spPr>
          <a:xfrm>
            <a:off x="5180400" y="3554875"/>
            <a:ext cx="313200" cy="257400"/>
          </a:xfrm>
          <a:prstGeom prst="ellipse">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112"/>
          <p:cNvSpPr/>
          <p:nvPr/>
        </p:nvSpPr>
        <p:spPr>
          <a:xfrm>
            <a:off x="5180400" y="3115800"/>
            <a:ext cx="313200" cy="257400"/>
          </a:xfrm>
          <a:prstGeom prst="ellipse">
            <a:avLst/>
          </a:prstGeom>
          <a:solidFill>
            <a:srgbClr val="274E1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112"/>
          <p:cNvSpPr/>
          <p:nvPr/>
        </p:nvSpPr>
        <p:spPr>
          <a:xfrm>
            <a:off x="5180400" y="2676725"/>
            <a:ext cx="313200" cy="257400"/>
          </a:xfrm>
          <a:prstGeom prst="ellipse">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112"/>
          <p:cNvSpPr txBox="1"/>
          <p:nvPr/>
        </p:nvSpPr>
        <p:spPr>
          <a:xfrm>
            <a:off x="1137650" y="4538725"/>
            <a:ext cx="1239900" cy="313800"/>
          </a:xfrm>
          <a:prstGeom prst="rect">
            <a:avLst/>
          </a:prstGeom>
          <a:solidFill>
            <a:srgbClr val="F9F7ED"/>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Encoder</a:t>
            </a:r>
            <a:endParaRPr b="1" i="0" sz="1400" u="none" cap="none" strike="noStrike">
              <a:solidFill>
                <a:srgbClr val="20124D"/>
              </a:solidFill>
              <a:latin typeface="Montserrat"/>
              <a:ea typeface="Montserrat"/>
              <a:cs typeface="Montserrat"/>
              <a:sym typeface="Montserrat"/>
            </a:endParaRPr>
          </a:p>
        </p:txBody>
      </p:sp>
      <p:sp>
        <p:nvSpPr>
          <p:cNvPr id="3277" name="Google Shape;3277;p112"/>
          <p:cNvSpPr txBox="1"/>
          <p:nvPr/>
        </p:nvSpPr>
        <p:spPr>
          <a:xfrm>
            <a:off x="4348150" y="4538725"/>
            <a:ext cx="34140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Decoder 1 Masked Self Attention</a:t>
            </a:r>
            <a:endParaRPr b="1" i="0" sz="1400" u="none" cap="none" strike="noStrike">
              <a:solidFill>
                <a:srgbClr val="20124D"/>
              </a:solidFill>
              <a:latin typeface="Montserrat"/>
              <a:ea typeface="Montserrat"/>
              <a:cs typeface="Montserrat"/>
              <a:sym typeface="Montserrat"/>
            </a:endParaRPr>
          </a:p>
        </p:txBody>
      </p:sp>
      <p:sp>
        <p:nvSpPr>
          <p:cNvPr id="3278" name="Google Shape;3278;p112"/>
          <p:cNvSpPr txBox="1"/>
          <p:nvPr/>
        </p:nvSpPr>
        <p:spPr>
          <a:xfrm>
            <a:off x="5070125" y="111650"/>
            <a:ext cx="2512500" cy="313800"/>
          </a:xfrm>
          <a:prstGeom prst="rect">
            <a:avLst/>
          </a:prstGeom>
          <a:solidFill>
            <a:srgbClr val="F5F5F5"/>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20124D"/>
                </a:solidFill>
                <a:latin typeface="Montserrat"/>
                <a:ea typeface="Montserrat"/>
                <a:cs typeface="Montserrat"/>
                <a:sym typeface="Montserrat"/>
              </a:rPr>
              <a:t>Decoding Time-step 3</a:t>
            </a:r>
            <a:endParaRPr b="1" i="0" sz="1400" u="none" cap="none" strike="noStrike">
              <a:solidFill>
                <a:srgbClr val="20124D"/>
              </a:solidFill>
              <a:latin typeface="Montserrat"/>
              <a:ea typeface="Montserrat"/>
              <a:cs typeface="Montserrat"/>
              <a:sym typeface="Montserrat"/>
            </a:endParaRPr>
          </a:p>
        </p:txBody>
      </p:sp>
      <p:sp>
        <p:nvSpPr>
          <p:cNvPr id="3279" name="Google Shape;3279;p112"/>
          <p:cNvSpPr txBox="1"/>
          <p:nvPr/>
        </p:nvSpPr>
        <p:spPr>
          <a:xfrm>
            <a:off x="6617375" y="3953500"/>
            <a:ext cx="1205700" cy="444000"/>
          </a:xfrm>
          <a:prstGeom prst="rect">
            <a:avLst/>
          </a:prstGeom>
          <a:solidFill>
            <a:srgbClr val="EFEFEF"/>
          </a:solid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B7B7B7"/>
                </a:solidFill>
                <a:latin typeface="Montserrat"/>
                <a:ea typeface="Montserrat"/>
                <a:cs typeface="Montserrat"/>
                <a:sym typeface="Montserrat"/>
              </a:rPr>
              <a:t>rencontrer</a:t>
            </a:r>
            <a:endParaRPr b="1" i="0" sz="1400" u="none" cap="none" strike="noStrike">
              <a:solidFill>
                <a:srgbClr val="B7B7B7"/>
              </a:solidFill>
              <a:latin typeface="Montserrat"/>
              <a:ea typeface="Montserrat"/>
              <a:cs typeface="Montserrat"/>
              <a:sym typeface="Montserrat"/>
            </a:endParaRPr>
          </a:p>
        </p:txBody>
      </p:sp>
      <p:sp>
        <p:nvSpPr>
          <p:cNvPr id="3280" name="Google Shape;3280;p112"/>
          <p:cNvSpPr/>
          <p:nvPr/>
        </p:nvSpPr>
        <p:spPr>
          <a:xfrm>
            <a:off x="4415400" y="3554875"/>
            <a:ext cx="313200" cy="257400"/>
          </a:xfrm>
          <a:prstGeom prst="ellipse">
            <a:avLst/>
          </a:prstGeom>
          <a:solidFill>
            <a:srgbClr val="A64D7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